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8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303" r:id="rId13"/>
    <p:sldId id="304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73B0"/>
    <a:srgbClr val="293D6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>
      <p:cViewPr varScale="1">
        <p:scale>
          <a:sx n="154" d="100"/>
          <a:sy n="154" d="100"/>
        </p:scale>
        <p:origin x="30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333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F383E-13CC-4223-B7BA-A957045996E8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601BB-2C9D-42DF-AF80-F7C189714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694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E19FC-AEF0-44BF-BE55-EB6CF67C2201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52055-2397-4938-9020-A5FCFFE37F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21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8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595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630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793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579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974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088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011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081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1795"/>
            <a:ext cx="5470376" cy="1549995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075806"/>
            <a:ext cx="3600400" cy="504056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46113" y="4227513"/>
            <a:ext cx="4286250" cy="504477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 smtClean="0"/>
              <a:t>Name – Job title</a:t>
            </a:r>
          </a:p>
          <a:p>
            <a:pPr lvl="0"/>
            <a:r>
              <a:rPr lang="en-US" dirty="0" smtClean="0"/>
              <a:t>Date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62459"/>
            <a:ext cx="1800200" cy="67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72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43558"/>
            <a:ext cx="7931224" cy="857250"/>
          </a:xfrm>
        </p:spPr>
        <p:txBody>
          <a:bodyPr>
            <a:noAutofit/>
          </a:bodyPr>
          <a:lstStyle>
            <a:lvl1pPr>
              <a:defRPr sz="3600">
                <a:solidFill>
                  <a:srgbClr val="293D6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55650" y="1852365"/>
            <a:ext cx="7920038" cy="20875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21" y="4618781"/>
            <a:ext cx="1473023" cy="42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700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43557"/>
            <a:ext cx="7931224" cy="857250"/>
          </a:xfrm>
        </p:spPr>
        <p:txBody>
          <a:bodyPr>
            <a:noAutofit/>
          </a:bodyPr>
          <a:lstStyle>
            <a:lvl1pPr>
              <a:defRPr sz="3600">
                <a:solidFill>
                  <a:srgbClr val="293D6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51670"/>
            <a:ext cx="7931224" cy="2088231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6209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456" y="1635646"/>
            <a:ext cx="3096344" cy="1080120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C505F74E-C0C2-4F07-8B62-5FAE9D938BE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323851" y="0"/>
            <a:ext cx="4536182" cy="51435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5589587" y="2931790"/>
            <a:ext cx="3097213" cy="15843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7226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32706"/>
            <a:ext cx="7772400" cy="920676"/>
          </a:xfrm>
        </p:spPr>
        <p:txBody>
          <a:bodyPr/>
          <a:lstStyle>
            <a:lvl1pPr algn="l">
              <a:defRPr>
                <a:solidFill>
                  <a:srgbClr val="293D6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7694"/>
            <a:ext cx="7820352" cy="2304256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37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305176"/>
            <a:ext cx="7772400" cy="922758"/>
          </a:xfrm>
        </p:spPr>
        <p:txBody>
          <a:bodyPr anchor="t">
            <a:normAutofit/>
          </a:bodyPr>
          <a:lstStyle>
            <a:lvl1pPr algn="l">
              <a:defRPr sz="3200" b="1" cap="none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83718"/>
            <a:ext cx="7772400" cy="9494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416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43558"/>
            <a:ext cx="7931224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101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66814"/>
            <a:ext cx="3954462" cy="3075385"/>
          </a:xfrm>
          <a:prstGeom prst="rect">
            <a:avLst/>
          </a:prstGeom>
        </p:spPr>
        <p:txBody>
          <a:bodyPr/>
          <a:lstStyle>
            <a:lvl1pPr marL="257175" indent="-257175">
              <a:buClr>
                <a:srgbClr val="174A7C"/>
              </a:buClr>
              <a:buFont typeface="Arial" panose="020B0604020202020204" pitchFamily="34" charset="0"/>
              <a:buChar char="•"/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marL="0" lvl="0" indent="0">
              <a:buNone/>
            </a:pPr>
            <a:r>
              <a:rPr lang="en-US" sz="150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ln/>
        </p:spPr>
        <p:txBody>
          <a:bodyPr lIns="68580" tIns="34290" rIns="68580" bIns="34290"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4B997C8D-DAF7-4D15-B816-904348F503A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39751" y="1167593"/>
            <a:ext cx="3887788" cy="3078175"/>
          </a:xfrm>
          <a:prstGeom prst="rect">
            <a:avLst/>
          </a:prstGeom>
        </p:spPr>
        <p:txBody>
          <a:bodyPr/>
          <a:lstStyle>
            <a:lvl1pPr marL="257175" indent="-257175">
              <a:buClr>
                <a:srgbClr val="174A7C"/>
              </a:buClr>
              <a:buFont typeface="Arial" panose="020B0604020202020204" pitchFamily="34" charset="0"/>
              <a:buChar char="•"/>
              <a:defRPr sz="1800"/>
            </a:lvl1pPr>
            <a:lvl2pPr>
              <a:defRPr sz="2100"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0886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5576" y="1131590"/>
            <a:ext cx="793122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76" y="2283719"/>
            <a:ext cx="7931224" cy="20882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5F74E-C0C2-4F07-8B62-5FAE9D938BEB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10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587974"/>
            <a:ext cx="1532665" cy="412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62459"/>
            <a:ext cx="1800200" cy="6742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21" y="4618781"/>
            <a:ext cx="1473023" cy="42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429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2" r:id="rId4"/>
    <p:sldLayoutId id="2147483660" r:id="rId5"/>
    <p:sldLayoutId id="2147483651" r:id="rId6"/>
    <p:sldLayoutId id="2147483665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293D6B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539552" y="4227934"/>
            <a:ext cx="3600400" cy="504477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95536" y="1329453"/>
            <a:ext cx="5616624" cy="2232249"/>
          </a:xfrm>
        </p:spPr>
        <p:txBody>
          <a:bodyPr>
            <a:noAutofit/>
          </a:bodyPr>
          <a:lstStyle/>
          <a:p>
            <a:r>
              <a:rPr lang="en-US" sz="6600" dirty="0" smtClean="0"/>
              <a:t>Good local investigations</a:t>
            </a:r>
            <a:endParaRPr lang="en-GB" sz="6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39552" y="3615761"/>
            <a:ext cx="3600400" cy="504056"/>
          </a:xfrm>
        </p:spPr>
        <p:txBody>
          <a:bodyPr/>
          <a:lstStyle/>
          <a:p>
            <a:r>
              <a:rPr lang="en-US" dirty="0"/>
              <a:t>Getting it right first </a:t>
            </a:r>
            <a:r>
              <a:rPr lang="en-US" dirty="0" smtClean="0"/>
              <a:t>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41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96752" y="1851670"/>
            <a:ext cx="7272808" cy="2376264"/>
          </a:xfrm>
        </p:spPr>
        <p:txBody>
          <a:bodyPr>
            <a:normAutofit/>
          </a:bodyPr>
          <a:lstStyle/>
          <a:p>
            <a:pPr>
              <a:buClr>
                <a:srgbClr val="4173B0"/>
              </a:buClr>
            </a:pPr>
            <a:r>
              <a:rPr lang="en-GB" sz="1600" dirty="0"/>
              <a:t>Explanation of whether or not something went wrong, </a:t>
            </a:r>
            <a:r>
              <a:rPr lang="en-GB" sz="1600" dirty="0" smtClean="0"/>
              <a:t>by setting </a:t>
            </a:r>
            <a:r>
              <a:rPr lang="en-GB" sz="1600" dirty="0"/>
              <a:t>out:</a:t>
            </a:r>
          </a:p>
          <a:p>
            <a:pPr lvl="1">
              <a:buClr>
                <a:srgbClr val="4173B0"/>
              </a:buClr>
            </a:pPr>
            <a:r>
              <a:rPr lang="en-GB" sz="1600" b="1" dirty="0"/>
              <a:t>what happened </a:t>
            </a:r>
            <a:r>
              <a:rPr lang="en-GB" sz="1600" dirty="0"/>
              <a:t>-</a:t>
            </a:r>
            <a:r>
              <a:rPr lang="en-GB" sz="1600" b="1" dirty="0"/>
              <a:t> </a:t>
            </a:r>
            <a:r>
              <a:rPr lang="en-GB" sz="1600" dirty="0"/>
              <a:t>with reference to the evidence</a:t>
            </a:r>
          </a:p>
          <a:p>
            <a:pPr lvl="1">
              <a:buClr>
                <a:srgbClr val="4173B0"/>
              </a:buClr>
            </a:pPr>
            <a:r>
              <a:rPr lang="en-GB" sz="1600" b="1" dirty="0"/>
              <a:t>what should have happened </a:t>
            </a:r>
            <a:r>
              <a:rPr lang="en-GB" sz="1600" dirty="0"/>
              <a:t>- quoting relevant regulations, standards, policies, or published </a:t>
            </a:r>
            <a:r>
              <a:rPr lang="en-GB" sz="1600" dirty="0" smtClean="0"/>
              <a:t>guidance, and </a:t>
            </a:r>
            <a:r>
              <a:rPr lang="en-GB" sz="1600" dirty="0"/>
              <a:t>if they were met</a:t>
            </a:r>
          </a:p>
          <a:p>
            <a:pPr>
              <a:buClr>
                <a:srgbClr val="4173B0"/>
              </a:buClr>
            </a:pPr>
            <a:r>
              <a:rPr lang="en-GB" sz="1600" dirty="0"/>
              <a:t>Your view of service provided in appropriate, clear, empathetic language</a:t>
            </a:r>
          </a:p>
          <a:p>
            <a:pPr>
              <a:buClr>
                <a:srgbClr val="4173B0"/>
              </a:buClr>
            </a:pPr>
            <a:r>
              <a:rPr lang="en-GB" sz="1600" dirty="0"/>
              <a:t>If there is a shortfall (between what happened and what should have happened) an </a:t>
            </a:r>
            <a:r>
              <a:rPr lang="en-GB" sz="1600" b="1" dirty="0"/>
              <a:t>explanation of </a:t>
            </a:r>
            <a:r>
              <a:rPr lang="en-GB" sz="1600" b="1" dirty="0" smtClean="0"/>
              <a:t>the shortfall </a:t>
            </a:r>
            <a:r>
              <a:rPr lang="en-GB" sz="1600" dirty="0"/>
              <a:t>and the</a:t>
            </a:r>
            <a:r>
              <a:rPr lang="en-GB" sz="1600" b="1" dirty="0"/>
              <a:t> impact </a:t>
            </a:r>
            <a:r>
              <a:rPr lang="en-GB" sz="1600" dirty="0"/>
              <a:t>it has </a:t>
            </a:r>
            <a:r>
              <a:rPr lang="en-GB" sz="1600" dirty="0" smtClean="0"/>
              <a:t>had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10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5576" y="724756"/>
            <a:ext cx="7931224" cy="857250"/>
          </a:xfrm>
        </p:spPr>
        <p:txBody>
          <a:bodyPr/>
          <a:lstStyle/>
          <a:p>
            <a:r>
              <a:rPr lang="en-GB" sz="3200" dirty="0"/>
              <a:t>Sharing </a:t>
            </a:r>
            <a:r>
              <a:rPr lang="en-GB" sz="3200" dirty="0" smtClean="0"/>
              <a:t>learning:</a:t>
            </a:r>
            <a:br>
              <a:rPr lang="en-GB" sz="3200" dirty="0" smtClean="0"/>
            </a:br>
            <a:r>
              <a:rPr lang="en-GB" sz="3000" dirty="0" smtClean="0"/>
              <a:t>Good </a:t>
            </a:r>
            <a:r>
              <a:rPr lang="en-GB" sz="3000" dirty="0"/>
              <a:t>local response</a:t>
            </a:r>
          </a:p>
        </p:txBody>
      </p:sp>
    </p:spTree>
    <p:extLst>
      <p:ext uri="{BB962C8B-B14F-4D97-AF65-F5344CB8AC3E}">
        <p14:creationId xmlns:p14="http://schemas.microsoft.com/office/powerpoint/2010/main" val="156253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24482"/>
            <a:ext cx="7715200" cy="1289298"/>
          </a:xfrm>
        </p:spPr>
        <p:txBody>
          <a:bodyPr/>
          <a:lstStyle/>
          <a:p>
            <a:r>
              <a:rPr lang="en-GB" sz="3200" dirty="0">
                <a:solidFill>
                  <a:srgbClr val="4173B0"/>
                </a:solidFill>
              </a:rPr>
              <a:t>Sharing </a:t>
            </a:r>
            <a:r>
              <a:rPr lang="en-GB" sz="3200" dirty="0" smtClean="0">
                <a:solidFill>
                  <a:srgbClr val="4173B0"/>
                </a:solidFill>
              </a:rPr>
              <a:t>learning: </a:t>
            </a:r>
            <a:br>
              <a:rPr lang="en-GB" sz="3200" dirty="0" smtClean="0">
                <a:solidFill>
                  <a:srgbClr val="4173B0"/>
                </a:solidFill>
              </a:rPr>
            </a:br>
            <a:r>
              <a:rPr lang="en-GB" sz="3000" dirty="0" smtClean="0">
                <a:solidFill>
                  <a:srgbClr val="4173B0"/>
                </a:solidFill>
              </a:rPr>
              <a:t>Good </a:t>
            </a:r>
            <a:r>
              <a:rPr lang="en-GB" sz="3000" dirty="0">
                <a:solidFill>
                  <a:srgbClr val="4173B0"/>
                </a:solidFill>
              </a:rPr>
              <a:t>local response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55576" y="1935918"/>
            <a:ext cx="5328592" cy="2294205"/>
          </a:xfrm>
        </p:spPr>
        <p:txBody>
          <a:bodyPr>
            <a:normAutofit/>
          </a:bodyPr>
          <a:lstStyle/>
          <a:p>
            <a:pPr>
              <a:buClr>
                <a:srgbClr val="4173B0"/>
              </a:buClr>
            </a:pPr>
            <a:r>
              <a:rPr lang="en-GB" sz="1600" dirty="0"/>
              <a:t>If failings have caused injustice or hardship                             – </a:t>
            </a:r>
            <a:r>
              <a:rPr lang="en-GB" sz="1600" b="1" dirty="0"/>
              <a:t>suitable apology and redress </a:t>
            </a:r>
          </a:p>
          <a:p>
            <a:pPr>
              <a:buClr>
                <a:srgbClr val="4173B0"/>
              </a:buClr>
            </a:pPr>
            <a:r>
              <a:rPr lang="en-GB" sz="1600" dirty="0"/>
              <a:t>If appropriate, explain how it will be </a:t>
            </a:r>
            <a:r>
              <a:rPr lang="en-GB" sz="1600" b="1" dirty="0"/>
              <a:t>put right for other service users</a:t>
            </a:r>
          </a:p>
          <a:p>
            <a:pPr>
              <a:buClr>
                <a:srgbClr val="4173B0"/>
              </a:buClr>
            </a:pPr>
            <a:r>
              <a:rPr lang="en-GB" sz="1600" dirty="0"/>
              <a:t>Explain how the complainant will be </a:t>
            </a:r>
            <a:r>
              <a:rPr lang="en-GB" sz="1600" b="1" dirty="0"/>
              <a:t>updated/involved</a:t>
            </a:r>
            <a:r>
              <a:rPr lang="en-GB" sz="1600" dirty="0"/>
              <a:t> in the changes</a:t>
            </a:r>
          </a:p>
          <a:p>
            <a:pPr>
              <a:buClr>
                <a:srgbClr val="4173B0"/>
              </a:buClr>
            </a:pPr>
            <a:r>
              <a:rPr lang="en-GB" sz="1600" b="1" dirty="0"/>
              <a:t>Signpost</a:t>
            </a:r>
            <a:r>
              <a:rPr lang="en-GB" sz="1600" dirty="0"/>
              <a:t> to the next stage/Ombudsman </a:t>
            </a:r>
            <a:r>
              <a:rPr lang="en-GB" sz="1600" dirty="0" smtClean="0"/>
              <a:t>service</a:t>
            </a:r>
            <a:endParaRPr lang="en-GB" sz="1600" dirty="0"/>
          </a:p>
          <a:p>
            <a:endParaRPr lang="en-GB" dirty="0"/>
          </a:p>
        </p:txBody>
      </p:sp>
      <p:pic>
        <p:nvPicPr>
          <p:cNvPr id="4" name="Picture 2" descr="C:\Users\tomlinsonl\AppData\Local\Microsoft\Windows\Temporary Internet Files\Content.Outlook\E004NNYT\images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405910"/>
            <a:ext cx="2232248" cy="2379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3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72" y="699542"/>
            <a:ext cx="7931224" cy="703087"/>
          </a:xfrm>
        </p:spPr>
        <p:txBody>
          <a:bodyPr/>
          <a:lstStyle/>
          <a:p>
            <a:r>
              <a:rPr lang="en-GB" sz="3200" dirty="0" smtClean="0">
                <a:solidFill>
                  <a:srgbClr val="4173B0"/>
                </a:solidFill>
              </a:rPr>
              <a:t>Feedback and questions</a:t>
            </a:r>
            <a:endParaRPr lang="en-GB" sz="3200" dirty="0">
              <a:solidFill>
                <a:srgbClr val="4173B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815244" y="1635646"/>
            <a:ext cx="3960440" cy="2484312"/>
          </a:xfrm>
        </p:spPr>
        <p:txBody>
          <a:bodyPr>
            <a:normAutofit/>
          </a:bodyPr>
          <a:lstStyle/>
          <a:p>
            <a:pPr>
              <a:buClr>
                <a:srgbClr val="4173B0"/>
              </a:buClr>
            </a:pPr>
            <a:r>
              <a:rPr lang="en-GB" sz="2000" dirty="0" smtClean="0"/>
              <a:t>Questions?</a:t>
            </a:r>
          </a:p>
          <a:p>
            <a:pPr marL="0" indent="0">
              <a:buClr>
                <a:srgbClr val="4173B0"/>
              </a:buClr>
              <a:buNone/>
            </a:pPr>
            <a:endParaRPr lang="en-GB" sz="2000" dirty="0" smtClean="0"/>
          </a:p>
          <a:p>
            <a:pPr>
              <a:buClr>
                <a:srgbClr val="4173B0"/>
              </a:buClr>
            </a:pPr>
            <a:r>
              <a:rPr lang="en-GB" sz="2000" dirty="0" smtClean="0"/>
              <a:t>Any </a:t>
            </a:r>
            <a:r>
              <a:rPr lang="en-GB" sz="2000" dirty="0"/>
              <a:t>thoughts and experiences of </a:t>
            </a:r>
            <a:r>
              <a:rPr lang="en-GB" sz="2000" dirty="0" smtClean="0"/>
              <a:t>PHSO’s service?</a:t>
            </a:r>
          </a:p>
          <a:p>
            <a:pPr marL="0" indent="0">
              <a:buClr>
                <a:srgbClr val="4173B0"/>
              </a:buClr>
              <a:buNone/>
            </a:pPr>
            <a:endParaRPr lang="en-GB" sz="2000" dirty="0" smtClean="0"/>
          </a:p>
          <a:p>
            <a:pPr>
              <a:buClr>
                <a:srgbClr val="4173B0"/>
              </a:buClr>
            </a:pPr>
            <a:r>
              <a:rPr lang="en-GB" sz="2000" dirty="0" smtClean="0"/>
              <a:t>What </a:t>
            </a:r>
            <a:r>
              <a:rPr lang="en-GB" sz="2000" dirty="0"/>
              <a:t>more could </a:t>
            </a:r>
            <a:r>
              <a:rPr lang="en-GB" sz="2000" dirty="0" smtClean="0"/>
              <a:t>PHSO do </a:t>
            </a:r>
            <a:r>
              <a:rPr lang="en-GB" sz="2000" dirty="0"/>
              <a:t>to support </a:t>
            </a:r>
            <a:r>
              <a:rPr lang="en-GB" sz="2000" dirty="0" smtClean="0"/>
              <a:t>you?</a:t>
            </a:r>
            <a:r>
              <a:rPr lang="en-GB" dirty="0" smtClean="0"/>
              <a:t>    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12</a:t>
            </a:fld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5383452" y="1290430"/>
            <a:ext cx="2860956" cy="3395821"/>
            <a:chOff x="5383452" y="1290430"/>
            <a:chExt cx="2860956" cy="3395821"/>
          </a:xfrm>
        </p:grpSpPr>
        <p:sp>
          <p:nvSpPr>
            <p:cNvPr id="7" name="Freeform 5"/>
            <p:cNvSpPr>
              <a:spLocks/>
            </p:cNvSpPr>
            <p:nvPr userDrawn="1"/>
          </p:nvSpPr>
          <p:spPr bwMode="auto">
            <a:xfrm>
              <a:off x="5383452" y="1347614"/>
              <a:ext cx="2860956" cy="3338637"/>
            </a:xfrm>
            <a:custGeom>
              <a:avLst/>
              <a:gdLst>
                <a:gd name="T0" fmla="*/ 1126 w 2127"/>
                <a:gd name="T1" fmla="*/ 2130 h 2482"/>
                <a:gd name="T2" fmla="*/ 693 w 2127"/>
                <a:gd name="T3" fmla="*/ 2034 h 2482"/>
                <a:gd name="T4" fmla="*/ 231 w 2127"/>
                <a:gd name="T5" fmla="*/ 708 h 2482"/>
                <a:gd name="T6" fmla="*/ 1529 w 2127"/>
                <a:gd name="T7" fmla="*/ 236 h 2482"/>
                <a:gd name="T8" fmla="*/ 2034 w 2127"/>
                <a:gd name="T9" fmla="*/ 815 h 2482"/>
                <a:gd name="T10" fmla="*/ 1979 w 2127"/>
                <a:gd name="T11" fmla="*/ 1749 h 2482"/>
                <a:gd name="T12" fmla="*/ 1050 w 2127"/>
                <a:gd name="T13" fmla="*/ 2482 h 2482"/>
                <a:gd name="T14" fmla="*/ 995 w 2127"/>
                <a:gd name="T15" fmla="*/ 2355 h 2482"/>
                <a:gd name="T16" fmla="*/ 1126 w 2127"/>
                <a:gd name="T17" fmla="*/ 213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27" h="2482">
                  <a:moveTo>
                    <a:pt x="1126" y="2130"/>
                  </a:moveTo>
                  <a:cubicBezTo>
                    <a:pt x="981" y="2133"/>
                    <a:pt x="833" y="2102"/>
                    <a:pt x="693" y="2034"/>
                  </a:cubicBezTo>
                  <a:cubicBezTo>
                    <a:pt x="207" y="1798"/>
                    <a:pt x="0" y="1204"/>
                    <a:pt x="231" y="708"/>
                  </a:cubicBezTo>
                  <a:cubicBezTo>
                    <a:pt x="462" y="211"/>
                    <a:pt x="1043" y="0"/>
                    <a:pt x="1529" y="236"/>
                  </a:cubicBezTo>
                  <a:cubicBezTo>
                    <a:pt x="1777" y="356"/>
                    <a:pt x="1952" y="569"/>
                    <a:pt x="2034" y="815"/>
                  </a:cubicBezTo>
                  <a:cubicBezTo>
                    <a:pt x="2127" y="1098"/>
                    <a:pt x="2105" y="1478"/>
                    <a:pt x="1979" y="1749"/>
                  </a:cubicBezTo>
                  <a:cubicBezTo>
                    <a:pt x="1816" y="2100"/>
                    <a:pt x="1492" y="2386"/>
                    <a:pt x="1050" y="2482"/>
                  </a:cubicBezTo>
                  <a:cubicBezTo>
                    <a:pt x="995" y="2355"/>
                    <a:pt x="995" y="2355"/>
                    <a:pt x="995" y="2355"/>
                  </a:cubicBezTo>
                  <a:cubicBezTo>
                    <a:pt x="1129" y="2242"/>
                    <a:pt x="1126" y="2130"/>
                    <a:pt x="1126" y="2130"/>
                  </a:cubicBezTo>
                </a:path>
              </a:pathLst>
            </a:custGeom>
            <a:solidFill>
              <a:srgbClr val="4173B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292747" y="1290430"/>
              <a:ext cx="1327253" cy="31547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Clr>
                  <a:srgbClr val="293D6B"/>
                </a:buClr>
              </a:pPr>
              <a:r>
                <a:rPr lang="en-GB" sz="19900" b="1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476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646113"/>
            <a:ext cx="8199312" cy="857250"/>
          </a:xfrm>
        </p:spPr>
        <p:txBody>
          <a:bodyPr>
            <a:noAutofit/>
          </a:bodyPr>
          <a:lstStyle/>
          <a:p>
            <a:r>
              <a:rPr lang="en-GB" sz="6000" dirty="0" smtClean="0">
                <a:solidFill>
                  <a:srgbClr val="4173B0"/>
                </a:solidFill>
              </a:rPr>
              <a:t>Thank you</a:t>
            </a:r>
            <a:endParaRPr lang="en-GB" sz="6000" dirty="0">
              <a:solidFill>
                <a:srgbClr val="4173B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27584" y="2052385"/>
            <a:ext cx="4248471" cy="2090132"/>
            <a:chOff x="4857881" y="1511081"/>
            <a:chExt cx="4248471" cy="2090132"/>
          </a:xfrm>
        </p:grpSpPr>
        <p:sp>
          <p:nvSpPr>
            <p:cNvPr id="4" name="Rounded Rectangle 3"/>
            <p:cNvSpPr/>
            <p:nvPr/>
          </p:nvSpPr>
          <p:spPr>
            <a:xfrm>
              <a:off x="4857881" y="1573766"/>
              <a:ext cx="428628" cy="428628"/>
            </a:xfrm>
            <a:prstGeom prst="roundRect">
              <a:avLst>
                <a:gd name="adj" fmla="val 5545"/>
              </a:avLst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3200">
                <a:solidFill>
                  <a:schemeClr val="tx1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17937" y="1511081"/>
              <a:ext cx="357239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latin typeface="Trebuchet MS" panose="020B0603020202020204" pitchFamily="34" charset="0"/>
                </a:rPr>
                <a:t>Website</a:t>
              </a:r>
              <a:endParaRPr lang="id-ID" sz="1400" dirty="0" smtClean="0">
                <a:latin typeface="Trebuchet MS" panose="020B0603020202020204" pitchFamily="34" charset="0"/>
              </a:endParaRPr>
            </a:p>
            <a:p>
              <a:r>
                <a:rPr lang="id-ID" sz="1400" dirty="0">
                  <a:latin typeface="Trebuchet MS" panose="020B0603020202020204" pitchFamily="34" charset="0"/>
                </a:rPr>
                <a:t>www.ombudsman.org.uk</a:t>
              </a:r>
              <a:endParaRPr lang="id-ID" sz="1400" dirty="0" smtClean="0">
                <a:latin typeface="Trebuchet MS" panose="020B0603020202020204" pitchFamily="34" charset="0"/>
              </a:endParaRPr>
            </a:p>
          </p:txBody>
        </p:sp>
        <p:sp>
          <p:nvSpPr>
            <p:cNvPr id="6" name="Freeform 83"/>
            <p:cNvSpPr>
              <a:spLocks noEditPoints="1"/>
            </p:cNvSpPr>
            <p:nvPr/>
          </p:nvSpPr>
          <p:spPr bwMode="auto">
            <a:xfrm>
              <a:off x="4962657" y="1669017"/>
              <a:ext cx="222485" cy="222485"/>
            </a:xfrm>
            <a:custGeom>
              <a:avLst/>
              <a:gdLst/>
              <a:ahLst/>
              <a:cxnLst>
                <a:cxn ang="0">
                  <a:pos x="64" y="128"/>
                </a:cxn>
                <a:cxn ang="0">
                  <a:pos x="128" y="66"/>
                </a:cxn>
                <a:cxn ang="0">
                  <a:pos x="128" y="64"/>
                </a:cxn>
                <a:cxn ang="0">
                  <a:pos x="0" y="64"/>
                </a:cxn>
                <a:cxn ang="0">
                  <a:pos x="0" y="66"/>
                </a:cxn>
                <a:cxn ang="0">
                  <a:pos x="100" y="91"/>
                </a:cxn>
                <a:cxn ang="0">
                  <a:pos x="84" y="68"/>
                </a:cxn>
                <a:cxn ang="0">
                  <a:pos x="100" y="91"/>
                </a:cxn>
                <a:cxn ang="0">
                  <a:pos x="124" y="68"/>
                </a:cxn>
                <a:cxn ang="0">
                  <a:pos x="103" y="93"/>
                </a:cxn>
                <a:cxn ang="0">
                  <a:pos x="50" y="89"/>
                </a:cxn>
                <a:cxn ang="0">
                  <a:pos x="78" y="89"/>
                </a:cxn>
                <a:cxn ang="0">
                  <a:pos x="50" y="89"/>
                </a:cxn>
                <a:cxn ang="0">
                  <a:pos x="30" y="95"/>
                </a:cxn>
                <a:cxn ang="0">
                  <a:pos x="56" y="123"/>
                </a:cxn>
                <a:cxn ang="0">
                  <a:pos x="64" y="44"/>
                </a:cxn>
                <a:cxn ang="0">
                  <a:pos x="80" y="64"/>
                </a:cxn>
                <a:cxn ang="0">
                  <a:pos x="49" y="43"/>
                </a:cxn>
                <a:cxn ang="0">
                  <a:pos x="79" y="85"/>
                </a:cxn>
                <a:cxn ang="0">
                  <a:pos x="49" y="85"/>
                </a:cxn>
                <a:cxn ang="0">
                  <a:pos x="80" y="68"/>
                </a:cxn>
                <a:cxn ang="0">
                  <a:pos x="98" y="95"/>
                </a:cxn>
                <a:cxn ang="0">
                  <a:pos x="82" y="90"/>
                </a:cxn>
                <a:cxn ang="0">
                  <a:pos x="83" y="42"/>
                </a:cxn>
                <a:cxn ang="0">
                  <a:pos x="104" y="64"/>
                </a:cxn>
                <a:cxn ang="0">
                  <a:pos x="82" y="38"/>
                </a:cxn>
                <a:cxn ang="0">
                  <a:pos x="98" y="33"/>
                </a:cxn>
                <a:cxn ang="0">
                  <a:pos x="78" y="39"/>
                </a:cxn>
                <a:cxn ang="0">
                  <a:pos x="50" y="39"/>
                </a:cxn>
                <a:cxn ang="0">
                  <a:pos x="78" y="39"/>
                </a:cxn>
                <a:cxn ang="0">
                  <a:pos x="30" y="33"/>
                </a:cxn>
                <a:cxn ang="0">
                  <a:pos x="46" y="38"/>
                </a:cxn>
                <a:cxn ang="0">
                  <a:pos x="44" y="64"/>
                </a:cxn>
                <a:cxn ang="0">
                  <a:pos x="28" y="37"/>
                </a:cxn>
                <a:cxn ang="0">
                  <a:pos x="44" y="68"/>
                </a:cxn>
                <a:cxn ang="0">
                  <a:pos x="28" y="91"/>
                </a:cxn>
                <a:cxn ang="0">
                  <a:pos x="44" y="68"/>
                </a:cxn>
                <a:cxn ang="0">
                  <a:pos x="15" y="98"/>
                </a:cxn>
                <a:cxn ang="0">
                  <a:pos x="20" y="68"/>
                </a:cxn>
                <a:cxn ang="0">
                  <a:pos x="17" y="102"/>
                </a:cxn>
                <a:cxn ang="0">
                  <a:pos x="43" y="120"/>
                </a:cxn>
                <a:cxn ang="0">
                  <a:pos x="85" y="120"/>
                </a:cxn>
                <a:cxn ang="0">
                  <a:pos x="111" y="102"/>
                </a:cxn>
                <a:cxn ang="0">
                  <a:pos x="108" y="64"/>
                </a:cxn>
                <a:cxn ang="0">
                  <a:pos x="113" y="30"/>
                </a:cxn>
                <a:cxn ang="0">
                  <a:pos x="108" y="64"/>
                </a:cxn>
                <a:cxn ang="0">
                  <a:pos x="102" y="32"/>
                </a:cxn>
                <a:cxn ang="0">
                  <a:pos x="111" y="26"/>
                </a:cxn>
                <a:cxn ang="0">
                  <a:pos x="26" y="32"/>
                </a:cxn>
                <a:cxn ang="0">
                  <a:pos x="43" y="8"/>
                </a:cxn>
                <a:cxn ang="0">
                  <a:pos x="25" y="35"/>
                </a:cxn>
                <a:cxn ang="0">
                  <a:pos x="4" y="64"/>
                </a:cxn>
              </a:cxnLst>
              <a:rect l="0" t="0" r="r" b="b"/>
              <a:pathLst>
                <a:path w="128" h="128">
                  <a:moveTo>
                    <a:pt x="0" y="67"/>
                  </a:moveTo>
                  <a:cubicBezTo>
                    <a:pt x="2" y="101"/>
                    <a:pt x="30" y="128"/>
                    <a:pt x="64" y="128"/>
                  </a:cubicBezTo>
                  <a:cubicBezTo>
                    <a:pt x="98" y="128"/>
                    <a:pt x="126" y="101"/>
                    <a:pt x="128" y="67"/>
                  </a:cubicBezTo>
                  <a:cubicBezTo>
                    <a:pt x="128" y="66"/>
                    <a:pt x="128" y="66"/>
                    <a:pt x="128" y="66"/>
                  </a:cubicBezTo>
                  <a:cubicBezTo>
                    <a:pt x="128" y="66"/>
                    <a:pt x="128" y="66"/>
                    <a:pt x="128" y="66"/>
                  </a:cubicBezTo>
                  <a:cubicBezTo>
                    <a:pt x="128" y="65"/>
                    <a:pt x="128" y="65"/>
                    <a:pt x="128" y="64"/>
                  </a:cubicBezTo>
                  <a:cubicBezTo>
                    <a:pt x="128" y="29"/>
                    <a:pt x="99" y="0"/>
                    <a:pt x="64" y="0"/>
                  </a:cubicBezTo>
                  <a:cubicBezTo>
                    <a:pt x="29" y="0"/>
                    <a:pt x="0" y="29"/>
                    <a:pt x="0" y="64"/>
                  </a:cubicBezTo>
                  <a:cubicBezTo>
                    <a:pt x="0" y="65"/>
                    <a:pt x="0" y="65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0" y="66"/>
                    <a:pt x="0" y="67"/>
                  </a:cubicBezTo>
                  <a:close/>
                  <a:moveTo>
                    <a:pt x="100" y="91"/>
                  </a:moveTo>
                  <a:cubicBezTo>
                    <a:pt x="94" y="89"/>
                    <a:pt x="89" y="87"/>
                    <a:pt x="83" y="86"/>
                  </a:cubicBezTo>
                  <a:cubicBezTo>
                    <a:pt x="83" y="80"/>
                    <a:pt x="84" y="74"/>
                    <a:pt x="84" y="68"/>
                  </a:cubicBezTo>
                  <a:cubicBezTo>
                    <a:pt x="104" y="68"/>
                    <a:pt x="104" y="68"/>
                    <a:pt x="104" y="68"/>
                  </a:cubicBezTo>
                  <a:cubicBezTo>
                    <a:pt x="104" y="76"/>
                    <a:pt x="102" y="84"/>
                    <a:pt x="100" y="91"/>
                  </a:cubicBezTo>
                  <a:close/>
                  <a:moveTo>
                    <a:pt x="108" y="68"/>
                  </a:moveTo>
                  <a:cubicBezTo>
                    <a:pt x="124" y="68"/>
                    <a:pt x="124" y="68"/>
                    <a:pt x="124" y="68"/>
                  </a:cubicBezTo>
                  <a:cubicBezTo>
                    <a:pt x="123" y="79"/>
                    <a:pt x="119" y="90"/>
                    <a:pt x="113" y="98"/>
                  </a:cubicBezTo>
                  <a:cubicBezTo>
                    <a:pt x="110" y="96"/>
                    <a:pt x="107" y="94"/>
                    <a:pt x="103" y="93"/>
                  </a:cubicBezTo>
                  <a:cubicBezTo>
                    <a:pt x="106" y="85"/>
                    <a:pt x="107" y="77"/>
                    <a:pt x="108" y="68"/>
                  </a:cubicBezTo>
                  <a:close/>
                  <a:moveTo>
                    <a:pt x="50" y="89"/>
                  </a:moveTo>
                  <a:cubicBezTo>
                    <a:pt x="54" y="88"/>
                    <a:pt x="59" y="88"/>
                    <a:pt x="64" y="88"/>
                  </a:cubicBezTo>
                  <a:cubicBezTo>
                    <a:pt x="69" y="88"/>
                    <a:pt x="74" y="88"/>
                    <a:pt x="78" y="89"/>
                  </a:cubicBezTo>
                  <a:cubicBezTo>
                    <a:pt x="76" y="110"/>
                    <a:pt x="70" y="124"/>
                    <a:pt x="64" y="124"/>
                  </a:cubicBezTo>
                  <a:cubicBezTo>
                    <a:pt x="58" y="124"/>
                    <a:pt x="52" y="110"/>
                    <a:pt x="50" y="89"/>
                  </a:cubicBezTo>
                  <a:close/>
                  <a:moveTo>
                    <a:pt x="56" y="123"/>
                  </a:moveTo>
                  <a:cubicBezTo>
                    <a:pt x="45" y="119"/>
                    <a:pt x="35" y="109"/>
                    <a:pt x="30" y="95"/>
                  </a:cubicBezTo>
                  <a:cubicBezTo>
                    <a:pt x="35" y="93"/>
                    <a:pt x="40" y="91"/>
                    <a:pt x="46" y="90"/>
                  </a:cubicBezTo>
                  <a:cubicBezTo>
                    <a:pt x="48" y="104"/>
                    <a:pt x="51" y="116"/>
                    <a:pt x="56" y="123"/>
                  </a:cubicBezTo>
                  <a:close/>
                  <a:moveTo>
                    <a:pt x="49" y="43"/>
                  </a:moveTo>
                  <a:cubicBezTo>
                    <a:pt x="54" y="44"/>
                    <a:pt x="59" y="44"/>
                    <a:pt x="64" y="44"/>
                  </a:cubicBezTo>
                  <a:cubicBezTo>
                    <a:pt x="69" y="44"/>
                    <a:pt x="74" y="44"/>
                    <a:pt x="79" y="43"/>
                  </a:cubicBezTo>
                  <a:cubicBezTo>
                    <a:pt x="80" y="49"/>
                    <a:pt x="80" y="56"/>
                    <a:pt x="80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56"/>
                    <a:pt x="48" y="49"/>
                    <a:pt x="49" y="43"/>
                  </a:cubicBezTo>
                  <a:close/>
                  <a:moveTo>
                    <a:pt x="80" y="68"/>
                  </a:moveTo>
                  <a:cubicBezTo>
                    <a:pt x="80" y="74"/>
                    <a:pt x="79" y="80"/>
                    <a:pt x="79" y="85"/>
                  </a:cubicBezTo>
                  <a:cubicBezTo>
                    <a:pt x="74" y="84"/>
                    <a:pt x="69" y="84"/>
                    <a:pt x="64" y="84"/>
                  </a:cubicBezTo>
                  <a:cubicBezTo>
                    <a:pt x="59" y="84"/>
                    <a:pt x="54" y="84"/>
                    <a:pt x="49" y="85"/>
                  </a:cubicBezTo>
                  <a:cubicBezTo>
                    <a:pt x="49" y="80"/>
                    <a:pt x="48" y="74"/>
                    <a:pt x="48" y="68"/>
                  </a:cubicBezTo>
                  <a:lnTo>
                    <a:pt x="80" y="68"/>
                  </a:lnTo>
                  <a:close/>
                  <a:moveTo>
                    <a:pt x="82" y="90"/>
                  </a:moveTo>
                  <a:cubicBezTo>
                    <a:pt x="88" y="91"/>
                    <a:pt x="93" y="93"/>
                    <a:pt x="98" y="95"/>
                  </a:cubicBezTo>
                  <a:cubicBezTo>
                    <a:pt x="93" y="109"/>
                    <a:pt x="83" y="119"/>
                    <a:pt x="72" y="123"/>
                  </a:cubicBezTo>
                  <a:cubicBezTo>
                    <a:pt x="77" y="116"/>
                    <a:pt x="80" y="104"/>
                    <a:pt x="82" y="90"/>
                  </a:cubicBezTo>
                  <a:close/>
                  <a:moveTo>
                    <a:pt x="84" y="64"/>
                  </a:moveTo>
                  <a:cubicBezTo>
                    <a:pt x="84" y="57"/>
                    <a:pt x="84" y="49"/>
                    <a:pt x="83" y="42"/>
                  </a:cubicBezTo>
                  <a:cubicBezTo>
                    <a:pt x="89" y="41"/>
                    <a:pt x="94" y="39"/>
                    <a:pt x="100" y="37"/>
                  </a:cubicBezTo>
                  <a:cubicBezTo>
                    <a:pt x="102" y="45"/>
                    <a:pt x="104" y="54"/>
                    <a:pt x="104" y="64"/>
                  </a:cubicBezTo>
                  <a:lnTo>
                    <a:pt x="84" y="64"/>
                  </a:lnTo>
                  <a:close/>
                  <a:moveTo>
                    <a:pt x="82" y="38"/>
                  </a:moveTo>
                  <a:cubicBezTo>
                    <a:pt x="80" y="24"/>
                    <a:pt x="77" y="12"/>
                    <a:pt x="72" y="5"/>
                  </a:cubicBezTo>
                  <a:cubicBezTo>
                    <a:pt x="83" y="9"/>
                    <a:pt x="93" y="19"/>
                    <a:pt x="98" y="33"/>
                  </a:cubicBezTo>
                  <a:cubicBezTo>
                    <a:pt x="93" y="35"/>
                    <a:pt x="88" y="37"/>
                    <a:pt x="82" y="38"/>
                  </a:cubicBezTo>
                  <a:close/>
                  <a:moveTo>
                    <a:pt x="78" y="39"/>
                  </a:moveTo>
                  <a:cubicBezTo>
                    <a:pt x="74" y="40"/>
                    <a:pt x="69" y="40"/>
                    <a:pt x="64" y="40"/>
                  </a:cubicBezTo>
                  <a:cubicBezTo>
                    <a:pt x="59" y="40"/>
                    <a:pt x="54" y="40"/>
                    <a:pt x="50" y="39"/>
                  </a:cubicBezTo>
                  <a:cubicBezTo>
                    <a:pt x="52" y="18"/>
                    <a:pt x="58" y="4"/>
                    <a:pt x="64" y="4"/>
                  </a:cubicBezTo>
                  <a:cubicBezTo>
                    <a:pt x="70" y="4"/>
                    <a:pt x="76" y="18"/>
                    <a:pt x="78" y="39"/>
                  </a:cubicBezTo>
                  <a:close/>
                  <a:moveTo>
                    <a:pt x="46" y="38"/>
                  </a:moveTo>
                  <a:cubicBezTo>
                    <a:pt x="40" y="37"/>
                    <a:pt x="35" y="35"/>
                    <a:pt x="30" y="33"/>
                  </a:cubicBezTo>
                  <a:cubicBezTo>
                    <a:pt x="35" y="19"/>
                    <a:pt x="45" y="9"/>
                    <a:pt x="56" y="5"/>
                  </a:cubicBezTo>
                  <a:cubicBezTo>
                    <a:pt x="51" y="12"/>
                    <a:pt x="48" y="24"/>
                    <a:pt x="46" y="38"/>
                  </a:cubicBezTo>
                  <a:close/>
                  <a:moveTo>
                    <a:pt x="45" y="42"/>
                  </a:moveTo>
                  <a:cubicBezTo>
                    <a:pt x="44" y="49"/>
                    <a:pt x="44" y="57"/>
                    <a:pt x="4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54"/>
                    <a:pt x="26" y="45"/>
                    <a:pt x="28" y="37"/>
                  </a:cubicBezTo>
                  <a:cubicBezTo>
                    <a:pt x="34" y="39"/>
                    <a:pt x="39" y="41"/>
                    <a:pt x="45" y="42"/>
                  </a:cubicBezTo>
                  <a:close/>
                  <a:moveTo>
                    <a:pt x="44" y="68"/>
                  </a:moveTo>
                  <a:cubicBezTo>
                    <a:pt x="44" y="74"/>
                    <a:pt x="45" y="80"/>
                    <a:pt x="45" y="86"/>
                  </a:cubicBezTo>
                  <a:cubicBezTo>
                    <a:pt x="39" y="87"/>
                    <a:pt x="34" y="89"/>
                    <a:pt x="28" y="91"/>
                  </a:cubicBezTo>
                  <a:cubicBezTo>
                    <a:pt x="26" y="84"/>
                    <a:pt x="25" y="76"/>
                    <a:pt x="24" y="68"/>
                  </a:cubicBezTo>
                  <a:lnTo>
                    <a:pt x="44" y="68"/>
                  </a:lnTo>
                  <a:close/>
                  <a:moveTo>
                    <a:pt x="25" y="93"/>
                  </a:moveTo>
                  <a:cubicBezTo>
                    <a:pt x="21" y="94"/>
                    <a:pt x="18" y="96"/>
                    <a:pt x="15" y="98"/>
                  </a:cubicBezTo>
                  <a:cubicBezTo>
                    <a:pt x="9" y="90"/>
                    <a:pt x="5" y="79"/>
                    <a:pt x="4" y="68"/>
                  </a:cubicBezTo>
                  <a:cubicBezTo>
                    <a:pt x="20" y="68"/>
                    <a:pt x="20" y="68"/>
                    <a:pt x="20" y="68"/>
                  </a:cubicBezTo>
                  <a:cubicBezTo>
                    <a:pt x="21" y="77"/>
                    <a:pt x="22" y="85"/>
                    <a:pt x="25" y="93"/>
                  </a:cubicBezTo>
                  <a:close/>
                  <a:moveTo>
                    <a:pt x="17" y="102"/>
                  </a:moveTo>
                  <a:cubicBezTo>
                    <a:pt x="20" y="100"/>
                    <a:pt x="23" y="98"/>
                    <a:pt x="26" y="96"/>
                  </a:cubicBezTo>
                  <a:cubicBezTo>
                    <a:pt x="30" y="106"/>
                    <a:pt x="36" y="114"/>
                    <a:pt x="43" y="120"/>
                  </a:cubicBezTo>
                  <a:cubicBezTo>
                    <a:pt x="33" y="116"/>
                    <a:pt x="24" y="110"/>
                    <a:pt x="17" y="102"/>
                  </a:cubicBezTo>
                  <a:close/>
                  <a:moveTo>
                    <a:pt x="85" y="120"/>
                  </a:moveTo>
                  <a:cubicBezTo>
                    <a:pt x="92" y="114"/>
                    <a:pt x="98" y="106"/>
                    <a:pt x="102" y="96"/>
                  </a:cubicBezTo>
                  <a:cubicBezTo>
                    <a:pt x="105" y="98"/>
                    <a:pt x="108" y="100"/>
                    <a:pt x="111" y="102"/>
                  </a:cubicBezTo>
                  <a:cubicBezTo>
                    <a:pt x="104" y="110"/>
                    <a:pt x="95" y="116"/>
                    <a:pt x="85" y="120"/>
                  </a:cubicBezTo>
                  <a:close/>
                  <a:moveTo>
                    <a:pt x="108" y="64"/>
                  </a:moveTo>
                  <a:cubicBezTo>
                    <a:pt x="108" y="54"/>
                    <a:pt x="106" y="44"/>
                    <a:pt x="103" y="35"/>
                  </a:cubicBezTo>
                  <a:cubicBezTo>
                    <a:pt x="107" y="34"/>
                    <a:pt x="110" y="32"/>
                    <a:pt x="113" y="30"/>
                  </a:cubicBezTo>
                  <a:cubicBezTo>
                    <a:pt x="120" y="39"/>
                    <a:pt x="124" y="51"/>
                    <a:pt x="124" y="64"/>
                  </a:cubicBezTo>
                  <a:lnTo>
                    <a:pt x="108" y="64"/>
                  </a:lnTo>
                  <a:close/>
                  <a:moveTo>
                    <a:pt x="111" y="26"/>
                  </a:moveTo>
                  <a:cubicBezTo>
                    <a:pt x="108" y="28"/>
                    <a:pt x="105" y="30"/>
                    <a:pt x="102" y="32"/>
                  </a:cubicBezTo>
                  <a:cubicBezTo>
                    <a:pt x="98" y="22"/>
                    <a:pt x="92" y="14"/>
                    <a:pt x="85" y="8"/>
                  </a:cubicBezTo>
                  <a:cubicBezTo>
                    <a:pt x="95" y="12"/>
                    <a:pt x="104" y="18"/>
                    <a:pt x="111" y="26"/>
                  </a:cubicBezTo>
                  <a:close/>
                  <a:moveTo>
                    <a:pt x="43" y="8"/>
                  </a:moveTo>
                  <a:cubicBezTo>
                    <a:pt x="36" y="14"/>
                    <a:pt x="30" y="22"/>
                    <a:pt x="26" y="32"/>
                  </a:cubicBezTo>
                  <a:cubicBezTo>
                    <a:pt x="23" y="30"/>
                    <a:pt x="20" y="28"/>
                    <a:pt x="17" y="26"/>
                  </a:cubicBezTo>
                  <a:cubicBezTo>
                    <a:pt x="24" y="18"/>
                    <a:pt x="33" y="12"/>
                    <a:pt x="43" y="8"/>
                  </a:cubicBezTo>
                  <a:close/>
                  <a:moveTo>
                    <a:pt x="15" y="30"/>
                  </a:moveTo>
                  <a:cubicBezTo>
                    <a:pt x="18" y="32"/>
                    <a:pt x="21" y="34"/>
                    <a:pt x="25" y="35"/>
                  </a:cubicBezTo>
                  <a:cubicBezTo>
                    <a:pt x="22" y="44"/>
                    <a:pt x="20" y="54"/>
                    <a:pt x="20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51"/>
                    <a:pt x="8" y="39"/>
                    <a:pt x="15" y="3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3200">
                <a:latin typeface="Trebuchet MS" panose="020B0603020202020204" pitchFamily="34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857881" y="3109900"/>
              <a:ext cx="428628" cy="428628"/>
            </a:xfrm>
            <a:prstGeom prst="roundRect">
              <a:avLst>
                <a:gd name="adj" fmla="val 4534"/>
              </a:avLst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3200">
                <a:solidFill>
                  <a:schemeClr val="tx1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7" name="Freeform 353"/>
            <p:cNvSpPr>
              <a:spLocks noEditPoints="1"/>
            </p:cNvSpPr>
            <p:nvPr/>
          </p:nvSpPr>
          <p:spPr bwMode="auto">
            <a:xfrm>
              <a:off x="4974426" y="3218995"/>
              <a:ext cx="198946" cy="167775"/>
            </a:xfrm>
            <a:custGeom>
              <a:avLst/>
              <a:gdLst/>
              <a:ahLst/>
              <a:cxnLst>
                <a:cxn ang="0">
                  <a:pos x="80" y="2"/>
                </a:cxn>
                <a:cxn ang="0">
                  <a:pos x="72" y="2"/>
                </a:cxn>
                <a:cxn ang="0">
                  <a:pos x="1" y="44"/>
                </a:cxn>
                <a:cxn ang="0">
                  <a:pos x="0" y="46"/>
                </a:cxn>
                <a:cxn ang="0">
                  <a:pos x="0" y="122"/>
                </a:cxn>
                <a:cxn ang="0">
                  <a:pos x="6" y="128"/>
                </a:cxn>
                <a:cxn ang="0">
                  <a:pos x="146" y="128"/>
                </a:cxn>
                <a:cxn ang="0">
                  <a:pos x="152" y="122"/>
                </a:cxn>
                <a:cxn ang="0">
                  <a:pos x="152" y="46"/>
                </a:cxn>
                <a:cxn ang="0">
                  <a:pos x="151" y="44"/>
                </a:cxn>
                <a:cxn ang="0">
                  <a:pos x="80" y="2"/>
                </a:cxn>
                <a:cxn ang="0">
                  <a:pos x="74" y="5"/>
                </a:cxn>
                <a:cxn ang="0">
                  <a:pos x="74" y="5"/>
                </a:cxn>
                <a:cxn ang="0">
                  <a:pos x="76" y="4"/>
                </a:cxn>
                <a:cxn ang="0">
                  <a:pos x="78" y="5"/>
                </a:cxn>
                <a:cxn ang="0">
                  <a:pos x="78" y="5"/>
                </a:cxn>
                <a:cxn ang="0">
                  <a:pos x="147" y="47"/>
                </a:cxn>
                <a:cxn ang="0">
                  <a:pos x="97" y="76"/>
                </a:cxn>
                <a:cxn ang="0">
                  <a:pos x="96" y="79"/>
                </a:cxn>
                <a:cxn ang="0">
                  <a:pos x="98" y="80"/>
                </a:cxn>
                <a:cxn ang="0">
                  <a:pos x="99" y="80"/>
                </a:cxn>
                <a:cxn ang="0">
                  <a:pos x="148" y="51"/>
                </a:cxn>
                <a:cxn ang="0">
                  <a:pos x="148" y="122"/>
                </a:cxn>
                <a:cxn ang="0">
                  <a:pos x="80" y="77"/>
                </a:cxn>
                <a:cxn ang="0">
                  <a:pos x="72" y="76"/>
                </a:cxn>
                <a:cxn ang="0">
                  <a:pos x="4" y="122"/>
                </a:cxn>
                <a:cxn ang="0">
                  <a:pos x="4" y="51"/>
                </a:cxn>
                <a:cxn ang="0">
                  <a:pos x="53" y="80"/>
                </a:cxn>
                <a:cxn ang="0">
                  <a:pos x="54" y="80"/>
                </a:cxn>
                <a:cxn ang="0">
                  <a:pos x="56" y="79"/>
                </a:cxn>
                <a:cxn ang="0">
                  <a:pos x="55" y="76"/>
                </a:cxn>
                <a:cxn ang="0">
                  <a:pos x="5" y="47"/>
                </a:cxn>
                <a:cxn ang="0">
                  <a:pos x="74" y="5"/>
                </a:cxn>
                <a:cxn ang="0">
                  <a:pos x="144" y="124"/>
                </a:cxn>
                <a:cxn ang="0">
                  <a:pos x="8" y="124"/>
                </a:cxn>
                <a:cxn ang="0">
                  <a:pos x="74" y="80"/>
                </a:cxn>
                <a:cxn ang="0">
                  <a:pos x="78" y="80"/>
                </a:cxn>
                <a:cxn ang="0">
                  <a:pos x="144" y="124"/>
                </a:cxn>
              </a:cxnLst>
              <a:rect l="0" t="0" r="r" b="b"/>
              <a:pathLst>
                <a:path w="152" h="128">
                  <a:moveTo>
                    <a:pt x="80" y="2"/>
                  </a:moveTo>
                  <a:cubicBezTo>
                    <a:pt x="78" y="0"/>
                    <a:pt x="74" y="0"/>
                    <a:pt x="72" y="2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5"/>
                    <a:pt x="0" y="45"/>
                    <a:pt x="0" y="46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0" y="125"/>
                    <a:pt x="3" y="128"/>
                    <a:pt x="6" y="128"/>
                  </a:cubicBezTo>
                  <a:cubicBezTo>
                    <a:pt x="146" y="128"/>
                    <a:pt x="146" y="128"/>
                    <a:pt x="146" y="128"/>
                  </a:cubicBezTo>
                  <a:cubicBezTo>
                    <a:pt x="149" y="128"/>
                    <a:pt x="152" y="125"/>
                    <a:pt x="152" y="122"/>
                  </a:cubicBezTo>
                  <a:cubicBezTo>
                    <a:pt x="152" y="46"/>
                    <a:pt x="152" y="46"/>
                    <a:pt x="152" y="46"/>
                  </a:cubicBezTo>
                  <a:cubicBezTo>
                    <a:pt x="152" y="45"/>
                    <a:pt x="152" y="45"/>
                    <a:pt x="151" y="44"/>
                  </a:cubicBezTo>
                  <a:lnTo>
                    <a:pt x="80" y="2"/>
                  </a:lnTo>
                  <a:close/>
                  <a:moveTo>
                    <a:pt x="74" y="5"/>
                  </a:moveTo>
                  <a:cubicBezTo>
                    <a:pt x="74" y="5"/>
                    <a:pt x="74" y="5"/>
                    <a:pt x="74" y="5"/>
                  </a:cubicBezTo>
                  <a:cubicBezTo>
                    <a:pt x="75" y="4"/>
                    <a:pt x="75" y="4"/>
                    <a:pt x="76" y="4"/>
                  </a:cubicBezTo>
                  <a:cubicBezTo>
                    <a:pt x="77" y="4"/>
                    <a:pt x="77" y="4"/>
                    <a:pt x="78" y="5"/>
                  </a:cubicBezTo>
                  <a:cubicBezTo>
                    <a:pt x="78" y="5"/>
                    <a:pt x="78" y="5"/>
                    <a:pt x="78" y="5"/>
                  </a:cubicBezTo>
                  <a:cubicBezTo>
                    <a:pt x="147" y="47"/>
                    <a:pt x="147" y="47"/>
                    <a:pt x="147" y="47"/>
                  </a:cubicBezTo>
                  <a:cubicBezTo>
                    <a:pt x="97" y="76"/>
                    <a:pt x="97" y="76"/>
                    <a:pt x="97" y="76"/>
                  </a:cubicBezTo>
                  <a:cubicBezTo>
                    <a:pt x="96" y="77"/>
                    <a:pt x="96" y="78"/>
                    <a:pt x="96" y="79"/>
                  </a:cubicBezTo>
                  <a:cubicBezTo>
                    <a:pt x="97" y="80"/>
                    <a:pt x="97" y="80"/>
                    <a:pt x="98" y="80"/>
                  </a:cubicBezTo>
                  <a:cubicBezTo>
                    <a:pt x="98" y="80"/>
                    <a:pt x="99" y="80"/>
                    <a:pt x="99" y="80"/>
                  </a:cubicBezTo>
                  <a:cubicBezTo>
                    <a:pt x="148" y="51"/>
                    <a:pt x="148" y="51"/>
                    <a:pt x="148" y="51"/>
                  </a:cubicBezTo>
                  <a:cubicBezTo>
                    <a:pt x="148" y="122"/>
                    <a:pt x="148" y="122"/>
                    <a:pt x="148" y="122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78" y="75"/>
                    <a:pt x="74" y="75"/>
                    <a:pt x="72" y="76"/>
                  </a:cubicBezTo>
                  <a:cubicBezTo>
                    <a:pt x="4" y="122"/>
                    <a:pt x="4" y="122"/>
                    <a:pt x="4" y="122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53" y="80"/>
                    <a:pt x="53" y="80"/>
                    <a:pt x="53" y="80"/>
                  </a:cubicBezTo>
                  <a:cubicBezTo>
                    <a:pt x="53" y="80"/>
                    <a:pt x="54" y="80"/>
                    <a:pt x="54" y="80"/>
                  </a:cubicBezTo>
                  <a:cubicBezTo>
                    <a:pt x="55" y="80"/>
                    <a:pt x="55" y="80"/>
                    <a:pt x="56" y="79"/>
                  </a:cubicBezTo>
                  <a:cubicBezTo>
                    <a:pt x="56" y="78"/>
                    <a:pt x="56" y="77"/>
                    <a:pt x="55" y="76"/>
                  </a:cubicBezTo>
                  <a:cubicBezTo>
                    <a:pt x="5" y="47"/>
                    <a:pt x="5" y="47"/>
                    <a:pt x="5" y="47"/>
                  </a:cubicBezTo>
                  <a:lnTo>
                    <a:pt x="74" y="5"/>
                  </a:lnTo>
                  <a:close/>
                  <a:moveTo>
                    <a:pt x="144" y="124"/>
                  </a:moveTo>
                  <a:cubicBezTo>
                    <a:pt x="8" y="124"/>
                    <a:pt x="8" y="124"/>
                    <a:pt x="8" y="124"/>
                  </a:cubicBezTo>
                  <a:cubicBezTo>
                    <a:pt x="74" y="80"/>
                    <a:pt x="74" y="80"/>
                    <a:pt x="74" y="80"/>
                  </a:cubicBezTo>
                  <a:cubicBezTo>
                    <a:pt x="75" y="79"/>
                    <a:pt x="77" y="79"/>
                    <a:pt x="78" y="80"/>
                  </a:cubicBezTo>
                  <a:lnTo>
                    <a:pt x="144" y="124"/>
                  </a:lnTo>
                  <a:close/>
                </a:path>
              </a:pathLst>
            </a:custGeom>
            <a:solidFill>
              <a:schemeClr val="bg1"/>
            </a:solidFill>
            <a:ln w="1270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3200">
                <a:latin typeface="Trebuchet MS" panose="020B0603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17937" y="3047215"/>
              <a:ext cx="378841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b="1" dirty="0" smtClean="0">
                  <a:latin typeface="Trebuchet MS" panose="020B0603020202020204" pitchFamily="34" charset="0"/>
                </a:rPr>
                <a:t>Email</a:t>
              </a:r>
              <a:endParaRPr lang="en-GB" sz="1600" dirty="0">
                <a:latin typeface="Trebuchet MS" panose="020B0603020202020204" pitchFamily="34" charset="0"/>
              </a:endParaRPr>
            </a:p>
            <a:p>
              <a:r>
                <a:rPr lang="en-GB" sz="1400" dirty="0" smtClean="0">
                  <a:latin typeface="Trebuchet MS" panose="020B0603020202020204" pitchFamily="34" charset="0"/>
                </a:rPr>
                <a:t>liaisonmanagers@ombudsman.org.uk</a:t>
              </a:r>
              <a:endParaRPr lang="en-GB" sz="1400" dirty="0">
                <a:latin typeface="Trebuchet MS" panose="020B0603020202020204" pitchFamily="34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4857881" y="2256896"/>
              <a:ext cx="428628" cy="428628"/>
            </a:xfrm>
            <a:prstGeom prst="roundRect">
              <a:avLst>
                <a:gd name="adj" fmla="val 5545"/>
              </a:avLst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3200">
                <a:solidFill>
                  <a:schemeClr val="tx1"/>
                </a:solidFill>
                <a:latin typeface="Trebuchet MS" panose="020B0603020202020204" pitchFamily="34" charset="0"/>
              </a:endParaRPr>
            </a:p>
          </p:txBody>
        </p:sp>
        <p:grpSp>
          <p:nvGrpSpPr>
            <p:cNvPr id="11" name="Group 36"/>
            <p:cNvGrpSpPr/>
            <p:nvPr/>
          </p:nvGrpSpPr>
          <p:grpSpPr>
            <a:xfrm>
              <a:off x="5007640" y="2363835"/>
              <a:ext cx="132518" cy="222485"/>
              <a:chOff x="2546351" y="435482"/>
              <a:chExt cx="173038" cy="290513"/>
            </a:xfrm>
            <a:solidFill>
              <a:schemeClr val="bg1"/>
            </a:solidFill>
          </p:grpSpPr>
          <p:sp>
            <p:nvSpPr>
              <p:cNvPr id="13" name="Freeform 143"/>
              <p:cNvSpPr>
                <a:spLocks noEditPoints="1"/>
              </p:cNvSpPr>
              <p:nvPr/>
            </p:nvSpPr>
            <p:spPr bwMode="auto">
              <a:xfrm>
                <a:off x="2546351" y="435482"/>
                <a:ext cx="173038" cy="290513"/>
              </a:xfrm>
              <a:custGeom>
                <a:avLst/>
                <a:gdLst/>
                <a:ahLst/>
                <a:cxnLst>
                  <a:cxn ang="0">
                    <a:pos x="6" y="128"/>
                  </a:cxn>
                  <a:cxn ang="0">
                    <a:pos x="70" y="128"/>
                  </a:cxn>
                  <a:cxn ang="0">
                    <a:pos x="76" y="122"/>
                  </a:cxn>
                  <a:cxn ang="0">
                    <a:pos x="76" y="6"/>
                  </a:cxn>
                  <a:cxn ang="0">
                    <a:pos x="70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2"/>
                  </a:cxn>
                  <a:cxn ang="0">
                    <a:pos x="6" y="128"/>
                  </a:cxn>
                  <a:cxn ang="0">
                    <a:pos x="4" y="6"/>
                  </a:cxn>
                  <a:cxn ang="0">
                    <a:pos x="6" y="4"/>
                  </a:cxn>
                  <a:cxn ang="0">
                    <a:pos x="70" y="4"/>
                  </a:cxn>
                  <a:cxn ang="0">
                    <a:pos x="72" y="6"/>
                  </a:cxn>
                  <a:cxn ang="0">
                    <a:pos x="72" y="122"/>
                  </a:cxn>
                  <a:cxn ang="0">
                    <a:pos x="70" y="124"/>
                  </a:cxn>
                  <a:cxn ang="0">
                    <a:pos x="6" y="124"/>
                  </a:cxn>
                  <a:cxn ang="0">
                    <a:pos x="4" y="122"/>
                  </a:cxn>
                  <a:cxn ang="0">
                    <a:pos x="4" y="6"/>
                  </a:cxn>
                </a:cxnLst>
                <a:rect l="0" t="0" r="r" b="b"/>
                <a:pathLst>
                  <a:path w="76" h="128">
                    <a:moveTo>
                      <a:pt x="6" y="128"/>
                    </a:moveTo>
                    <a:cubicBezTo>
                      <a:pt x="70" y="128"/>
                      <a:pt x="70" y="128"/>
                      <a:pt x="70" y="128"/>
                    </a:cubicBezTo>
                    <a:cubicBezTo>
                      <a:pt x="73" y="128"/>
                      <a:pt x="76" y="125"/>
                      <a:pt x="76" y="122"/>
                    </a:cubicBezTo>
                    <a:cubicBezTo>
                      <a:pt x="76" y="6"/>
                      <a:pt x="76" y="6"/>
                      <a:pt x="76" y="6"/>
                    </a:cubicBezTo>
                    <a:cubicBezTo>
                      <a:pt x="76" y="3"/>
                      <a:pt x="73" y="0"/>
                      <a:pt x="70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3"/>
                      <a:pt x="0" y="6"/>
                    </a:cubicBezTo>
                    <a:cubicBezTo>
                      <a:pt x="0" y="122"/>
                      <a:pt x="0" y="122"/>
                      <a:pt x="0" y="122"/>
                    </a:cubicBezTo>
                    <a:cubicBezTo>
                      <a:pt x="0" y="125"/>
                      <a:pt x="3" y="128"/>
                      <a:pt x="6" y="128"/>
                    </a:cubicBezTo>
                    <a:close/>
                    <a:moveTo>
                      <a:pt x="4" y="6"/>
                    </a:moveTo>
                    <a:cubicBezTo>
                      <a:pt x="4" y="5"/>
                      <a:pt x="5" y="4"/>
                      <a:pt x="6" y="4"/>
                    </a:cubicBezTo>
                    <a:cubicBezTo>
                      <a:pt x="70" y="4"/>
                      <a:pt x="70" y="4"/>
                      <a:pt x="70" y="4"/>
                    </a:cubicBezTo>
                    <a:cubicBezTo>
                      <a:pt x="71" y="4"/>
                      <a:pt x="72" y="5"/>
                      <a:pt x="72" y="6"/>
                    </a:cubicBezTo>
                    <a:cubicBezTo>
                      <a:pt x="72" y="122"/>
                      <a:pt x="72" y="122"/>
                      <a:pt x="72" y="122"/>
                    </a:cubicBezTo>
                    <a:cubicBezTo>
                      <a:pt x="72" y="123"/>
                      <a:pt x="71" y="124"/>
                      <a:pt x="70" y="124"/>
                    </a:cubicBezTo>
                    <a:cubicBezTo>
                      <a:pt x="6" y="124"/>
                      <a:pt x="6" y="124"/>
                      <a:pt x="6" y="124"/>
                    </a:cubicBezTo>
                    <a:cubicBezTo>
                      <a:pt x="5" y="124"/>
                      <a:pt x="4" y="123"/>
                      <a:pt x="4" y="122"/>
                    </a:cubicBezTo>
                    <a:lnTo>
                      <a:pt x="4" y="6"/>
                    </a:lnTo>
                    <a:close/>
                  </a:path>
                </a:pathLst>
              </a:custGeom>
              <a:grpFill/>
              <a:ln w="127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3200">
                  <a:latin typeface="Trebuchet MS" panose="020B0603020202020204" pitchFamily="34" charset="0"/>
                </a:endParaRPr>
              </a:p>
            </p:txBody>
          </p:sp>
          <p:sp>
            <p:nvSpPr>
              <p:cNvPr id="14" name="Freeform 144"/>
              <p:cNvSpPr>
                <a:spLocks noEditPoints="1"/>
              </p:cNvSpPr>
              <p:nvPr/>
            </p:nvSpPr>
            <p:spPr bwMode="auto">
              <a:xfrm>
                <a:off x="2563814" y="481519"/>
                <a:ext cx="136525" cy="200024"/>
              </a:xfrm>
              <a:custGeom>
                <a:avLst/>
                <a:gdLst/>
                <a:ahLst/>
                <a:cxnLst>
                  <a:cxn ang="0">
                    <a:pos x="2" y="88"/>
                  </a:cxn>
                  <a:cxn ang="0">
                    <a:pos x="58" y="88"/>
                  </a:cxn>
                  <a:cxn ang="0">
                    <a:pos x="60" y="86"/>
                  </a:cxn>
                  <a:cxn ang="0">
                    <a:pos x="60" y="2"/>
                  </a:cxn>
                  <a:cxn ang="0">
                    <a:pos x="58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86"/>
                  </a:cxn>
                  <a:cxn ang="0">
                    <a:pos x="2" y="88"/>
                  </a:cxn>
                  <a:cxn ang="0">
                    <a:pos x="4" y="4"/>
                  </a:cxn>
                  <a:cxn ang="0">
                    <a:pos x="56" y="4"/>
                  </a:cxn>
                  <a:cxn ang="0">
                    <a:pos x="56" y="84"/>
                  </a:cxn>
                  <a:cxn ang="0">
                    <a:pos x="4" y="84"/>
                  </a:cxn>
                  <a:cxn ang="0">
                    <a:pos x="4" y="4"/>
                  </a:cxn>
                </a:cxnLst>
                <a:rect l="0" t="0" r="r" b="b"/>
                <a:pathLst>
                  <a:path w="60" h="88">
                    <a:moveTo>
                      <a:pt x="2" y="88"/>
                    </a:moveTo>
                    <a:cubicBezTo>
                      <a:pt x="58" y="88"/>
                      <a:pt x="58" y="88"/>
                      <a:pt x="58" y="88"/>
                    </a:cubicBezTo>
                    <a:cubicBezTo>
                      <a:pt x="59" y="88"/>
                      <a:pt x="60" y="87"/>
                      <a:pt x="60" y="86"/>
                    </a:cubicBezTo>
                    <a:cubicBezTo>
                      <a:pt x="60" y="2"/>
                      <a:pt x="60" y="2"/>
                      <a:pt x="60" y="2"/>
                    </a:cubicBezTo>
                    <a:cubicBezTo>
                      <a:pt x="60" y="1"/>
                      <a:pt x="59" y="0"/>
                      <a:pt x="58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7"/>
                      <a:pt x="1" y="88"/>
                      <a:pt x="2" y="88"/>
                    </a:cubicBezTo>
                    <a:close/>
                    <a:moveTo>
                      <a:pt x="4" y="4"/>
                    </a:moveTo>
                    <a:cubicBezTo>
                      <a:pt x="56" y="4"/>
                      <a:pt x="56" y="4"/>
                      <a:pt x="56" y="4"/>
                    </a:cubicBezTo>
                    <a:cubicBezTo>
                      <a:pt x="56" y="84"/>
                      <a:pt x="56" y="84"/>
                      <a:pt x="56" y="84"/>
                    </a:cubicBezTo>
                    <a:cubicBezTo>
                      <a:pt x="4" y="84"/>
                      <a:pt x="4" y="84"/>
                      <a:pt x="4" y="84"/>
                    </a:cubicBezTo>
                    <a:lnTo>
                      <a:pt x="4" y="4"/>
                    </a:lnTo>
                    <a:close/>
                  </a:path>
                </a:pathLst>
              </a:custGeom>
              <a:grpFill/>
              <a:ln w="127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3200">
                  <a:latin typeface="Trebuchet MS" panose="020B0603020202020204" pitchFamily="34" charset="0"/>
                </a:endParaRPr>
              </a:p>
            </p:txBody>
          </p:sp>
          <p:sp>
            <p:nvSpPr>
              <p:cNvPr id="15" name="Oval 145"/>
              <p:cNvSpPr>
                <a:spLocks noChangeArrowheads="1"/>
              </p:cNvSpPr>
              <p:nvPr/>
            </p:nvSpPr>
            <p:spPr bwMode="auto">
              <a:xfrm>
                <a:off x="2627314" y="689481"/>
                <a:ext cx="19050" cy="19050"/>
              </a:xfrm>
              <a:prstGeom prst="ellipse">
                <a:avLst/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320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5317937" y="2165819"/>
              <a:ext cx="342837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latin typeface="Trebuchet MS" panose="020B0603020202020204" pitchFamily="34" charset="0"/>
                </a:rPr>
                <a:t>Helpline</a:t>
              </a:r>
              <a:endParaRPr lang="id-ID" sz="1600" dirty="0">
                <a:latin typeface="Trebuchet MS" panose="020B0603020202020204" pitchFamily="34" charset="0"/>
              </a:endParaRPr>
            </a:p>
            <a:p>
              <a:r>
                <a:rPr lang="id-ID" sz="1400" b="1" dirty="0" smtClean="0">
                  <a:latin typeface="Trebuchet MS" panose="020B0603020202020204" pitchFamily="34" charset="0"/>
                </a:rPr>
                <a:t>0345 </a:t>
              </a:r>
              <a:r>
                <a:rPr lang="id-ID" sz="1400" b="1" dirty="0">
                  <a:latin typeface="Trebuchet MS" panose="020B0603020202020204" pitchFamily="34" charset="0"/>
                </a:rPr>
                <a:t>015 </a:t>
              </a:r>
              <a:r>
                <a:rPr lang="id-ID" sz="1400" b="1" dirty="0" smtClean="0">
                  <a:latin typeface="Trebuchet MS" panose="020B0603020202020204" pitchFamily="34" charset="0"/>
                </a:rPr>
                <a:t>4033</a:t>
              </a:r>
              <a:endParaRPr lang="en-GB" sz="1400" b="1" dirty="0" smtClean="0">
                <a:latin typeface="Trebuchet MS" panose="020B0603020202020204" pitchFamily="34" charset="0"/>
              </a:endParaRPr>
            </a:p>
            <a:p>
              <a:r>
                <a:rPr lang="en-GB" sz="1400" b="1" dirty="0">
                  <a:latin typeface="Trebuchet MS" panose="020B0603020202020204" pitchFamily="34" charset="0"/>
                </a:rPr>
                <a:t>8.30am - 5.30pm Monday to Friday</a:t>
              </a:r>
              <a:endParaRPr lang="id-ID" sz="1400" b="1" dirty="0" smtClean="0">
                <a:latin typeface="Trebuchet MS" panose="020B0603020202020204" pitchFamily="34" charset="0"/>
              </a:endParaRPr>
            </a:p>
          </p:txBody>
        </p:sp>
      </p:grpSp>
      <p:sp>
        <p:nvSpPr>
          <p:cNvPr id="37" name="AutoShape 4" descr="Image result for itunes circle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9" name="AutoShape 6" descr="Image result for itunes circle ic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0" name="AutoShape 8" descr="Image result for itunes circle icon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AutoShape 10" descr="Related imag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" name="AutoShape 12" descr="https://vignette.wikia.nocookie.net/meghan-trainer/images/5/56/ITunes_and_Apple_Music_circle.png/revision/latest?cb=20170305062714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9" name="AutoShape 16" descr="Image result for facebook circl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AutoShape 18" descr="Image result for facebook circle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5" name="Group 54"/>
          <p:cNvGrpSpPr/>
          <p:nvPr/>
        </p:nvGrpSpPr>
        <p:grpSpPr>
          <a:xfrm>
            <a:off x="5076055" y="2091658"/>
            <a:ext cx="3704724" cy="2136276"/>
            <a:chOff x="5209147" y="1893736"/>
            <a:chExt cx="4054677" cy="2338071"/>
          </a:xfrm>
        </p:grpSpPr>
        <p:sp>
          <p:nvSpPr>
            <p:cNvPr id="33" name="Rectangle 32"/>
            <p:cNvSpPr/>
            <p:nvPr/>
          </p:nvSpPr>
          <p:spPr>
            <a:xfrm>
              <a:off x="5940151" y="2033836"/>
              <a:ext cx="160492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rebuchet MS" panose="020B0603020202020204" pitchFamily="34" charset="0"/>
                </a:rPr>
                <a:t>@</a:t>
              </a:r>
              <a:r>
                <a:rPr lang="en-GB" sz="1400" dirty="0" err="1">
                  <a:latin typeface="Trebuchet MS" panose="020B0603020202020204" pitchFamily="34" charset="0"/>
                </a:rPr>
                <a:t>PHSOmbudsman</a:t>
              </a:r>
              <a:endParaRPr lang="en-GB" sz="1400" dirty="0">
                <a:latin typeface="Trebuchet MS" panose="020B0603020202020204" pitchFamily="34" charset="0"/>
              </a:endParaRPr>
            </a:p>
          </p:txBody>
        </p:sp>
        <p:grpSp>
          <p:nvGrpSpPr>
            <p:cNvPr id="34" name="Group 31004"/>
            <p:cNvGrpSpPr/>
            <p:nvPr/>
          </p:nvGrpSpPr>
          <p:grpSpPr>
            <a:xfrm>
              <a:off x="5328115" y="1893736"/>
              <a:ext cx="561886" cy="561884"/>
              <a:chOff x="0" y="-119132"/>
              <a:chExt cx="980686" cy="980679"/>
            </a:xfrm>
          </p:grpSpPr>
          <p:sp>
            <p:nvSpPr>
              <p:cNvPr id="35" name="Shape 31002"/>
              <p:cNvSpPr/>
              <p:nvPr/>
            </p:nvSpPr>
            <p:spPr>
              <a:xfrm>
                <a:off x="0" y="-119132"/>
                <a:ext cx="980686" cy="980679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0716" tIns="10716" rIns="10716" bIns="10716" numCol="1" anchor="ctr">
                <a:noAutofit/>
              </a:bodyPr>
              <a:lstStyle/>
              <a:p>
                <a:pPr defTabSz="12858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844"/>
              </a:p>
            </p:txBody>
          </p:sp>
          <p:sp>
            <p:nvSpPr>
              <p:cNvPr id="36" name="Shape 31003"/>
              <p:cNvSpPr/>
              <p:nvPr/>
            </p:nvSpPr>
            <p:spPr>
              <a:xfrm>
                <a:off x="204722" y="153945"/>
                <a:ext cx="571241" cy="4642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557"/>
                    </a:moveTo>
                    <a:cubicBezTo>
                      <a:pt x="20807" y="2990"/>
                      <a:pt x="19951" y="3284"/>
                      <a:pt x="19056" y="3415"/>
                    </a:cubicBezTo>
                    <a:cubicBezTo>
                      <a:pt x="19970" y="2740"/>
                      <a:pt x="20672" y="1672"/>
                      <a:pt x="21004" y="398"/>
                    </a:cubicBezTo>
                    <a:cubicBezTo>
                      <a:pt x="20148" y="1023"/>
                      <a:pt x="19198" y="1476"/>
                      <a:pt x="18190" y="1722"/>
                    </a:cubicBezTo>
                    <a:cubicBezTo>
                      <a:pt x="17381" y="661"/>
                      <a:pt x="16229" y="0"/>
                      <a:pt x="14955" y="0"/>
                    </a:cubicBezTo>
                    <a:cubicBezTo>
                      <a:pt x="12506" y="0"/>
                      <a:pt x="10523" y="2442"/>
                      <a:pt x="10523" y="5452"/>
                    </a:cubicBezTo>
                    <a:cubicBezTo>
                      <a:pt x="10523" y="5879"/>
                      <a:pt x="10561" y="6296"/>
                      <a:pt x="10637" y="6696"/>
                    </a:cubicBezTo>
                    <a:cubicBezTo>
                      <a:pt x="6955" y="6468"/>
                      <a:pt x="3689" y="4297"/>
                      <a:pt x="1503" y="996"/>
                    </a:cubicBezTo>
                    <a:cubicBezTo>
                      <a:pt x="1120" y="1802"/>
                      <a:pt x="904" y="2740"/>
                      <a:pt x="904" y="3738"/>
                    </a:cubicBezTo>
                    <a:cubicBezTo>
                      <a:pt x="904" y="5631"/>
                      <a:pt x="1686" y="7300"/>
                      <a:pt x="2873" y="8278"/>
                    </a:cubicBezTo>
                    <a:cubicBezTo>
                      <a:pt x="2148" y="8250"/>
                      <a:pt x="1465" y="8004"/>
                      <a:pt x="866" y="7594"/>
                    </a:cubicBezTo>
                    <a:cubicBezTo>
                      <a:pt x="866" y="7618"/>
                      <a:pt x="866" y="7640"/>
                      <a:pt x="866" y="7664"/>
                    </a:cubicBezTo>
                    <a:cubicBezTo>
                      <a:pt x="866" y="10306"/>
                      <a:pt x="2394" y="12509"/>
                      <a:pt x="4422" y="13010"/>
                    </a:cubicBezTo>
                    <a:cubicBezTo>
                      <a:pt x="4051" y="13135"/>
                      <a:pt x="3658" y="13202"/>
                      <a:pt x="3254" y="13202"/>
                    </a:cubicBezTo>
                    <a:cubicBezTo>
                      <a:pt x="2969" y="13202"/>
                      <a:pt x="2691" y="13169"/>
                      <a:pt x="2420" y="13105"/>
                    </a:cubicBezTo>
                    <a:cubicBezTo>
                      <a:pt x="2986" y="15271"/>
                      <a:pt x="4622" y="16848"/>
                      <a:pt x="6561" y="16892"/>
                    </a:cubicBezTo>
                    <a:cubicBezTo>
                      <a:pt x="5045" y="18356"/>
                      <a:pt x="3133" y="19225"/>
                      <a:pt x="1056" y="19225"/>
                    </a:cubicBezTo>
                    <a:cubicBezTo>
                      <a:pt x="698" y="19225"/>
                      <a:pt x="345" y="19202"/>
                      <a:pt x="0" y="19151"/>
                    </a:cubicBezTo>
                    <a:cubicBezTo>
                      <a:pt x="1961" y="20697"/>
                      <a:pt x="4289" y="21600"/>
                      <a:pt x="6793" y="21600"/>
                    </a:cubicBezTo>
                    <a:cubicBezTo>
                      <a:pt x="14942" y="21600"/>
                      <a:pt x="19402" y="13290"/>
                      <a:pt x="19402" y="6084"/>
                    </a:cubicBezTo>
                    <a:cubicBezTo>
                      <a:pt x="19402" y="5847"/>
                      <a:pt x="19396" y="5613"/>
                      <a:pt x="19389" y="5379"/>
                    </a:cubicBezTo>
                    <a:cubicBezTo>
                      <a:pt x="20256" y="4610"/>
                      <a:pt x="21006" y="3650"/>
                      <a:pt x="21600" y="2557"/>
                    </a:cubicBezTo>
                    <a:cubicBezTo>
                      <a:pt x="21600" y="2557"/>
                      <a:pt x="21600" y="2557"/>
                      <a:pt x="21600" y="2557"/>
                    </a:cubicBezTo>
                    <a:close/>
                  </a:path>
                </a:pathLst>
              </a:custGeom>
              <a:solidFill>
                <a:srgbClr val="F4F5F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0716" tIns="10716" rIns="10716" bIns="10716" numCol="1" anchor="ctr">
                <a:noAutofit/>
              </a:bodyPr>
              <a:lstStyle/>
              <a:p>
                <a:pPr defTabSz="12858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844"/>
              </a:p>
            </p:txBody>
          </p:sp>
        </p:grpSp>
        <p:sp>
          <p:nvSpPr>
            <p:cNvPr id="38" name="Rectangle 37"/>
            <p:cNvSpPr/>
            <p:nvPr/>
          </p:nvSpPr>
          <p:spPr>
            <a:xfrm>
              <a:off x="6712960" y="3774185"/>
              <a:ext cx="2550864" cy="3368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 smtClean="0">
                  <a:latin typeface="Trebuchet MS" panose="020B0603020202020204" pitchFamily="34" charset="0"/>
                </a:rPr>
                <a:t>Radio Ombudsman Podcast</a:t>
              </a:r>
              <a:endParaRPr lang="en-GB" sz="1400" dirty="0">
                <a:latin typeface="Trebuchet MS" panose="020B0603020202020204" pitchFamily="34" charset="0"/>
              </a:endParaRPr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5328115" y="3625032"/>
              <a:ext cx="1305812" cy="606775"/>
              <a:chOff x="5259858" y="3895458"/>
              <a:chExt cx="1305812" cy="606775"/>
            </a:xfrm>
          </p:grpSpPr>
          <p:pic>
            <p:nvPicPr>
              <p:cNvPr id="1026" name="Picture 2" descr="Image result for soundcloud circle icon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59858" y="3895458"/>
                <a:ext cx="561887" cy="5618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7" name="Picture 4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78798" y="3915361"/>
                <a:ext cx="586872" cy="586872"/>
              </a:xfrm>
              <a:prstGeom prst="rect">
                <a:avLst/>
              </a:prstGeom>
            </p:spPr>
          </p:pic>
        </p:grpSp>
        <p:sp>
          <p:nvSpPr>
            <p:cNvPr id="48" name="Rectangle 47"/>
            <p:cNvSpPr/>
            <p:nvPr/>
          </p:nvSpPr>
          <p:spPr>
            <a:xfrm>
              <a:off x="6047055" y="2656811"/>
              <a:ext cx="2629402" cy="5726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/>
              <a:r>
                <a:rPr lang="en-GB" sz="1400" dirty="0" smtClean="0">
                  <a:latin typeface="Trebuchet MS" panose="020B0603020202020204" pitchFamily="34" charset="0"/>
                </a:rPr>
                <a:t>Parliamentary and </a:t>
              </a:r>
              <a:r>
                <a:rPr lang="en-GB" sz="1400" dirty="0">
                  <a:latin typeface="Trebuchet MS" panose="020B0603020202020204" pitchFamily="34" charset="0"/>
                </a:rPr>
                <a:t>Health Service Ombudsman</a:t>
              </a:r>
            </a:p>
          </p:txBody>
        </p:sp>
        <p:pic>
          <p:nvPicPr>
            <p:cNvPr id="1038" name="Picture 14" descr="Image result for linkedin circle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9147" y="2618257"/>
              <a:ext cx="743763" cy="7437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65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380" y="771550"/>
            <a:ext cx="5296680" cy="1152128"/>
          </a:xfrm>
        </p:spPr>
        <p:txBody>
          <a:bodyPr>
            <a:noAutofit/>
          </a:bodyPr>
          <a:lstStyle/>
          <a:p>
            <a:pPr algn="l"/>
            <a:r>
              <a:rPr lang="en-GB" sz="3200" b="1" dirty="0" smtClean="0">
                <a:solidFill>
                  <a:srgbClr val="4173B0"/>
                </a:solidFill>
              </a:rPr>
              <a:t>The local investigation:</a:t>
            </a:r>
            <a:br>
              <a:rPr lang="en-GB" sz="3200" b="1" dirty="0" smtClean="0">
                <a:solidFill>
                  <a:srgbClr val="4173B0"/>
                </a:solidFill>
              </a:rPr>
            </a:br>
            <a:r>
              <a:rPr lang="en-GB" sz="3200" b="1" dirty="0" smtClean="0">
                <a:solidFill>
                  <a:srgbClr val="4173B0"/>
                </a:solidFill>
              </a:rPr>
              <a:t>Getting it right first time</a:t>
            </a:r>
            <a:endParaRPr lang="en-GB" sz="3200" b="1" dirty="0">
              <a:solidFill>
                <a:srgbClr val="4173B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58380" y="2180842"/>
            <a:ext cx="4389684" cy="21191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Has the complaint been handled in line with:</a:t>
            </a:r>
          </a:p>
          <a:p>
            <a:r>
              <a:rPr lang="en-GB" sz="1600" dirty="0" smtClean="0"/>
              <a:t>Ombudsman’s Principles </a:t>
            </a:r>
            <a:r>
              <a:rPr lang="en-GB" sz="1600" dirty="0"/>
              <a:t>of Good Administration </a:t>
            </a:r>
            <a:endParaRPr lang="en-GB" sz="1600" dirty="0" smtClean="0"/>
          </a:p>
          <a:p>
            <a:r>
              <a:rPr lang="en-GB" sz="1600" i="1" dirty="0" smtClean="0"/>
              <a:t>Ombudsman’s </a:t>
            </a:r>
            <a:r>
              <a:rPr lang="en-GB" sz="1600" i="1" dirty="0"/>
              <a:t>Principles of </a:t>
            </a:r>
            <a:r>
              <a:rPr lang="en-GB" sz="1600" i="1" dirty="0" smtClean="0"/>
              <a:t>Good Complaint </a:t>
            </a:r>
            <a:r>
              <a:rPr lang="en-GB" sz="1600" i="1" dirty="0"/>
              <a:t>Handling</a:t>
            </a:r>
          </a:p>
          <a:p>
            <a:r>
              <a:rPr lang="en-GB" sz="1600" i="1" dirty="0"/>
              <a:t>Ombudsman’s Principles for Remedy</a:t>
            </a:r>
          </a:p>
          <a:p>
            <a:r>
              <a:rPr lang="en-GB" sz="1600" dirty="0"/>
              <a:t>Departmental/agency policy and procedures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997C8D-DAF7-4D15-B816-904348F503AE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3215" t="1968" r="3215" b="2541"/>
          <a:stretch/>
        </p:blipFill>
        <p:spPr>
          <a:xfrm>
            <a:off x="6228184" y="1203598"/>
            <a:ext cx="2204778" cy="319189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4321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995935" y="0"/>
            <a:ext cx="4243839" cy="4904185"/>
            <a:chOff x="-7171419" y="19317522"/>
            <a:chExt cx="7388211" cy="8537820"/>
          </a:xfrm>
          <a:solidFill>
            <a:srgbClr val="293D6B"/>
          </a:solidFill>
        </p:grpSpPr>
        <p:sp>
          <p:nvSpPr>
            <p:cNvPr id="7" name="Freeform 5"/>
            <p:cNvSpPr>
              <a:spLocks/>
            </p:cNvSpPr>
            <p:nvPr userDrawn="1"/>
          </p:nvSpPr>
          <p:spPr bwMode="auto">
            <a:xfrm flipH="1">
              <a:off x="-7171419" y="19317522"/>
              <a:ext cx="6094612" cy="7112198"/>
            </a:xfrm>
            <a:custGeom>
              <a:avLst/>
              <a:gdLst>
                <a:gd name="T0" fmla="*/ 1126 w 2127"/>
                <a:gd name="T1" fmla="*/ 2130 h 2482"/>
                <a:gd name="T2" fmla="*/ 693 w 2127"/>
                <a:gd name="T3" fmla="*/ 2034 h 2482"/>
                <a:gd name="T4" fmla="*/ 231 w 2127"/>
                <a:gd name="T5" fmla="*/ 708 h 2482"/>
                <a:gd name="T6" fmla="*/ 1529 w 2127"/>
                <a:gd name="T7" fmla="*/ 236 h 2482"/>
                <a:gd name="T8" fmla="*/ 2034 w 2127"/>
                <a:gd name="T9" fmla="*/ 815 h 2482"/>
                <a:gd name="T10" fmla="*/ 1979 w 2127"/>
                <a:gd name="T11" fmla="*/ 1749 h 2482"/>
                <a:gd name="T12" fmla="*/ 1050 w 2127"/>
                <a:gd name="T13" fmla="*/ 2482 h 2482"/>
                <a:gd name="T14" fmla="*/ 995 w 2127"/>
                <a:gd name="T15" fmla="*/ 2355 h 2482"/>
                <a:gd name="T16" fmla="*/ 1126 w 2127"/>
                <a:gd name="T17" fmla="*/ 213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27" h="2482">
                  <a:moveTo>
                    <a:pt x="1126" y="2130"/>
                  </a:moveTo>
                  <a:cubicBezTo>
                    <a:pt x="981" y="2133"/>
                    <a:pt x="833" y="2102"/>
                    <a:pt x="693" y="2034"/>
                  </a:cubicBezTo>
                  <a:cubicBezTo>
                    <a:pt x="207" y="1798"/>
                    <a:pt x="0" y="1204"/>
                    <a:pt x="231" y="708"/>
                  </a:cubicBezTo>
                  <a:cubicBezTo>
                    <a:pt x="462" y="211"/>
                    <a:pt x="1043" y="0"/>
                    <a:pt x="1529" y="236"/>
                  </a:cubicBezTo>
                  <a:cubicBezTo>
                    <a:pt x="1777" y="356"/>
                    <a:pt x="1952" y="569"/>
                    <a:pt x="2034" y="815"/>
                  </a:cubicBezTo>
                  <a:cubicBezTo>
                    <a:pt x="2127" y="1098"/>
                    <a:pt x="2105" y="1478"/>
                    <a:pt x="1979" y="1749"/>
                  </a:cubicBezTo>
                  <a:cubicBezTo>
                    <a:pt x="1816" y="2100"/>
                    <a:pt x="1492" y="2386"/>
                    <a:pt x="1050" y="2482"/>
                  </a:cubicBezTo>
                  <a:cubicBezTo>
                    <a:pt x="995" y="2355"/>
                    <a:pt x="995" y="2355"/>
                    <a:pt x="995" y="2355"/>
                  </a:cubicBezTo>
                  <a:cubicBezTo>
                    <a:pt x="1129" y="2242"/>
                    <a:pt x="1126" y="2130"/>
                    <a:pt x="1126" y="2130"/>
                  </a:cubicBezTo>
                </a:path>
              </a:pathLst>
            </a:custGeom>
            <a:solidFill>
              <a:srgbClr val="4173B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Freeform 5"/>
            <p:cNvSpPr>
              <a:spLocks/>
            </p:cNvSpPr>
            <p:nvPr userDrawn="1"/>
          </p:nvSpPr>
          <p:spPr bwMode="auto">
            <a:xfrm>
              <a:off x="-2813171" y="24319485"/>
              <a:ext cx="3029963" cy="3535857"/>
            </a:xfrm>
            <a:custGeom>
              <a:avLst/>
              <a:gdLst>
                <a:gd name="T0" fmla="*/ 1126 w 2127"/>
                <a:gd name="T1" fmla="*/ 2130 h 2482"/>
                <a:gd name="T2" fmla="*/ 693 w 2127"/>
                <a:gd name="T3" fmla="*/ 2034 h 2482"/>
                <a:gd name="T4" fmla="*/ 231 w 2127"/>
                <a:gd name="T5" fmla="*/ 708 h 2482"/>
                <a:gd name="T6" fmla="*/ 1529 w 2127"/>
                <a:gd name="T7" fmla="*/ 236 h 2482"/>
                <a:gd name="T8" fmla="*/ 2034 w 2127"/>
                <a:gd name="T9" fmla="*/ 815 h 2482"/>
                <a:gd name="T10" fmla="*/ 1979 w 2127"/>
                <a:gd name="T11" fmla="*/ 1749 h 2482"/>
                <a:gd name="T12" fmla="*/ 1050 w 2127"/>
                <a:gd name="T13" fmla="*/ 2482 h 2482"/>
                <a:gd name="T14" fmla="*/ 995 w 2127"/>
                <a:gd name="T15" fmla="*/ 2355 h 2482"/>
                <a:gd name="T16" fmla="*/ 1126 w 2127"/>
                <a:gd name="T17" fmla="*/ 213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27" h="2482">
                  <a:moveTo>
                    <a:pt x="1126" y="2130"/>
                  </a:moveTo>
                  <a:cubicBezTo>
                    <a:pt x="981" y="2133"/>
                    <a:pt x="833" y="2102"/>
                    <a:pt x="693" y="2034"/>
                  </a:cubicBezTo>
                  <a:cubicBezTo>
                    <a:pt x="207" y="1798"/>
                    <a:pt x="0" y="1204"/>
                    <a:pt x="231" y="708"/>
                  </a:cubicBezTo>
                  <a:cubicBezTo>
                    <a:pt x="462" y="211"/>
                    <a:pt x="1043" y="0"/>
                    <a:pt x="1529" y="236"/>
                  </a:cubicBezTo>
                  <a:cubicBezTo>
                    <a:pt x="1777" y="356"/>
                    <a:pt x="1952" y="569"/>
                    <a:pt x="2034" y="815"/>
                  </a:cubicBezTo>
                  <a:cubicBezTo>
                    <a:pt x="2127" y="1098"/>
                    <a:pt x="2105" y="1478"/>
                    <a:pt x="1979" y="1749"/>
                  </a:cubicBezTo>
                  <a:cubicBezTo>
                    <a:pt x="1816" y="2100"/>
                    <a:pt x="1492" y="2386"/>
                    <a:pt x="1050" y="2482"/>
                  </a:cubicBezTo>
                  <a:cubicBezTo>
                    <a:pt x="995" y="2355"/>
                    <a:pt x="995" y="2355"/>
                    <a:pt x="995" y="2355"/>
                  </a:cubicBezTo>
                  <a:cubicBezTo>
                    <a:pt x="1129" y="2242"/>
                    <a:pt x="1126" y="2130"/>
                    <a:pt x="1126" y="2130"/>
                  </a:cubicBezTo>
                </a:path>
              </a:pathLst>
            </a:custGeom>
            <a:solidFill>
              <a:srgbClr val="293D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457" y="819956"/>
            <a:ext cx="3019077" cy="3257417"/>
          </a:xfrm>
        </p:spPr>
        <p:txBody>
          <a:bodyPr/>
          <a:lstStyle/>
          <a:p>
            <a:r>
              <a:rPr lang="en-GB" sz="3200" dirty="0">
                <a:solidFill>
                  <a:srgbClr val="4173B0"/>
                </a:solidFill>
              </a:rPr>
              <a:t>The local </a:t>
            </a:r>
            <a:r>
              <a:rPr lang="en-GB" sz="3200" dirty="0" smtClean="0">
                <a:solidFill>
                  <a:srgbClr val="4173B0"/>
                </a:solidFill>
              </a:rPr>
              <a:t>investigation:</a:t>
            </a:r>
            <a:r>
              <a:rPr lang="en-GB" sz="3200" dirty="0">
                <a:solidFill>
                  <a:srgbClr val="4173B0"/>
                </a:solidFill>
              </a:rPr>
              <a:t/>
            </a:r>
            <a:br>
              <a:rPr lang="en-GB" sz="3200" dirty="0">
                <a:solidFill>
                  <a:srgbClr val="4173B0"/>
                </a:solidFill>
              </a:rPr>
            </a:br>
            <a:r>
              <a:rPr lang="en-GB" sz="3200" dirty="0">
                <a:solidFill>
                  <a:srgbClr val="4173B0"/>
                </a:solidFill>
              </a:rPr>
              <a:t>Getting it right first time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427984" y="1347614"/>
            <a:ext cx="2385186" cy="11521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400" b="1" dirty="0">
                <a:solidFill>
                  <a:schemeClr val="bg1"/>
                </a:solidFill>
              </a:rPr>
              <a:t>What do you want when you </a:t>
            </a:r>
            <a:r>
              <a:rPr lang="en-GB" sz="2400" b="1" dirty="0" smtClean="0">
                <a:solidFill>
                  <a:schemeClr val="bg1"/>
                </a:solidFill>
              </a:rPr>
              <a:t>complain?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73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83518"/>
            <a:ext cx="7931224" cy="864096"/>
          </a:xfrm>
        </p:spPr>
        <p:txBody>
          <a:bodyPr/>
          <a:lstStyle/>
          <a:p>
            <a:r>
              <a:rPr lang="en-GB" sz="3200" dirty="0">
                <a:solidFill>
                  <a:srgbClr val="4173B0"/>
                </a:solidFill>
              </a:rPr>
              <a:t>The local </a:t>
            </a:r>
            <a:r>
              <a:rPr lang="en-GB" sz="3200" dirty="0" smtClean="0">
                <a:solidFill>
                  <a:srgbClr val="4173B0"/>
                </a:solidFill>
              </a:rPr>
              <a:t>investigation: </a:t>
            </a:r>
            <a:r>
              <a:rPr lang="en-GB" sz="3200" dirty="0">
                <a:solidFill>
                  <a:srgbClr val="4173B0"/>
                </a:solidFill>
              </a:rPr>
              <a:t/>
            </a:r>
            <a:br>
              <a:rPr lang="en-GB" sz="3200" dirty="0">
                <a:solidFill>
                  <a:srgbClr val="4173B0"/>
                </a:solidFill>
              </a:rPr>
            </a:br>
            <a:r>
              <a:rPr lang="en-GB" sz="3000" dirty="0" smtClean="0">
                <a:solidFill>
                  <a:srgbClr val="4173B0"/>
                </a:solidFill>
              </a:rPr>
              <a:t>Getting </a:t>
            </a:r>
            <a:r>
              <a:rPr lang="en-GB" sz="3000" dirty="0">
                <a:solidFill>
                  <a:srgbClr val="4173B0"/>
                </a:solidFill>
              </a:rPr>
              <a:t>it right the first time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55576" y="1707654"/>
            <a:ext cx="4621766" cy="2808312"/>
          </a:xfrm>
        </p:spPr>
        <p:txBody>
          <a:bodyPr>
            <a:normAutofit/>
          </a:bodyPr>
          <a:lstStyle/>
          <a:p>
            <a:pPr marL="0" indent="0">
              <a:buClr>
                <a:srgbClr val="4173B0"/>
              </a:buClr>
              <a:buNone/>
            </a:pPr>
            <a:r>
              <a:rPr lang="en-GB" sz="1600" b="1" dirty="0"/>
              <a:t>What people want in decision making</a:t>
            </a:r>
          </a:p>
          <a:p>
            <a:pPr>
              <a:buClr>
                <a:srgbClr val="4173B0"/>
              </a:buClr>
            </a:pPr>
            <a:r>
              <a:rPr lang="en-GB" sz="1600" dirty="0"/>
              <a:t>Where possible, a swift </a:t>
            </a:r>
            <a:r>
              <a:rPr lang="en-GB" sz="1600" dirty="0" smtClean="0"/>
              <a:t>outcome</a:t>
            </a:r>
            <a:r>
              <a:rPr lang="en-GB" sz="1600" b="1" dirty="0" smtClean="0"/>
              <a:t>.</a:t>
            </a:r>
          </a:p>
          <a:p>
            <a:pPr>
              <a:buClr>
                <a:srgbClr val="4173B0"/>
              </a:buClr>
            </a:pPr>
            <a:r>
              <a:rPr lang="en-GB" sz="1600" dirty="0" smtClean="0"/>
              <a:t>A </a:t>
            </a:r>
            <a:r>
              <a:rPr lang="en-GB" sz="1600" dirty="0"/>
              <a:t>real opportunity to be </a:t>
            </a:r>
            <a:r>
              <a:rPr lang="en-GB" sz="1600" i="1" dirty="0"/>
              <a:t>heard</a:t>
            </a:r>
            <a:r>
              <a:rPr lang="en-GB" sz="1600" dirty="0"/>
              <a:t> and </a:t>
            </a:r>
            <a:r>
              <a:rPr lang="en-GB" sz="1600" dirty="0" smtClean="0"/>
              <a:t>to input into the process </a:t>
            </a:r>
            <a:r>
              <a:rPr lang="en-GB" sz="1600" dirty="0"/>
              <a:t>before </a:t>
            </a:r>
            <a:r>
              <a:rPr lang="en-GB" sz="1600" dirty="0" smtClean="0"/>
              <a:t>decisions are made.</a:t>
            </a:r>
          </a:p>
          <a:p>
            <a:pPr>
              <a:buClr>
                <a:srgbClr val="4173B0"/>
              </a:buClr>
            </a:pPr>
            <a:r>
              <a:rPr lang="en-GB" sz="1600" dirty="0" smtClean="0"/>
              <a:t>To </a:t>
            </a:r>
            <a:r>
              <a:rPr lang="en-GB" sz="1600" dirty="0"/>
              <a:t>see how decisions are made via clear</a:t>
            </a:r>
            <a:r>
              <a:rPr lang="en-GB" sz="1600" dirty="0" smtClean="0"/>
              <a:t>, understandable </a:t>
            </a:r>
            <a:r>
              <a:rPr lang="en-GB" sz="1600" dirty="0"/>
              <a:t>and transparent </a:t>
            </a:r>
            <a:r>
              <a:rPr lang="en-GB" sz="1600" dirty="0" smtClean="0"/>
              <a:t>rules.</a:t>
            </a:r>
          </a:p>
          <a:p>
            <a:pPr>
              <a:buClr>
                <a:srgbClr val="4173B0"/>
              </a:buClr>
            </a:pPr>
            <a:r>
              <a:rPr lang="en-GB" sz="1600" dirty="0" smtClean="0"/>
              <a:t>For </a:t>
            </a:r>
            <a:r>
              <a:rPr lang="en-GB" sz="1600" dirty="0"/>
              <a:t>complaints handlers to show they’re acting sensitively and impartially – by basing decisions on objective information and appropriate </a:t>
            </a:r>
            <a:r>
              <a:rPr lang="en-GB" sz="1600" dirty="0" smtClean="0"/>
              <a:t>criteria.</a:t>
            </a:r>
            <a:endParaRPr lang="en-GB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4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923678"/>
            <a:ext cx="3306892" cy="2204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12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9542"/>
            <a:ext cx="7931224" cy="720080"/>
          </a:xfrm>
        </p:spPr>
        <p:txBody>
          <a:bodyPr/>
          <a:lstStyle/>
          <a:p>
            <a:r>
              <a:rPr lang="en-GB" sz="3200" dirty="0" smtClean="0">
                <a:solidFill>
                  <a:srgbClr val="4173B0"/>
                </a:solidFill>
              </a:rPr>
              <a:t>Initial contact</a:t>
            </a:r>
            <a:endParaRPr lang="en-GB" sz="3200" dirty="0">
              <a:solidFill>
                <a:srgbClr val="4173B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55650" y="1563638"/>
            <a:ext cx="7056710" cy="2664296"/>
          </a:xfrm>
        </p:spPr>
        <p:txBody>
          <a:bodyPr>
            <a:normAutofit/>
          </a:bodyPr>
          <a:lstStyle/>
          <a:p>
            <a:pPr>
              <a:buClr>
                <a:srgbClr val="4173B0"/>
              </a:buClr>
            </a:pPr>
            <a:r>
              <a:rPr lang="en-GB" sz="1600" b="1" dirty="0"/>
              <a:t>A real opportunity to be </a:t>
            </a:r>
            <a:r>
              <a:rPr lang="en-GB" sz="1600" b="1" i="1" dirty="0"/>
              <a:t>heard</a:t>
            </a:r>
            <a:r>
              <a:rPr lang="en-GB" sz="1600" b="1" dirty="0"/>
              <a:t> and to </a:t>
            </a:r>
            <a:r>
              <a:rPr lang="en-GB" sz="1600" b="1" i="1" dirty="0"/>
              <a:t>input</a:t>
            </a:r>
            <a:r>
              <a:rPr lang="en-GB" sz="1600" b="1" dirty="0"/>
              <a:t> into the process before decisions are made</a:t>
            </a:r>
            <a:r>
              <a:rPr lang="en-GB" sz="1600" b="1" dirty="0" smtClean="0"/>
              <a:t>.</a:t>
            </a:r>
            <a:endParaRPr lang="en-GB" sz="1600" dirty="0"/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Listen carefully – confirm concerns/matters to be investigated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Ask what they want to achieve (can it be delivered now?)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If appropriate, manage expectations and explain what is possible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Explain how long the process is likely to take – be open and realistic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Agree how to keep them updated/involved and how often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Explain what will happen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2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699542"/>
            <a:ext cx="6430698" cy="829543"/>
          </a:xfrm>
        </p:spPr>
        <p:txBody>
          <a:bodyPr/>
          <a:lstStyle/>
          <a:p>
            <a:r>
              <a:rPr lang="en-GB" sz="3200" dirty="0" smtClean="0">
                <a:solidFill>
                  <a:srgbClr val="4173B0"/>
                </a:solidFill>
              </a:rPr>
              <a:t>Evidence-based </a:t>
            </a:r>
            <a:r>
              <a:rPr lang="en-GB" sz="3200" dirty="0">
                <a:solidFill>
                  <a:srgbClr val="4173B0"/>
                </a:solidFill>
              </a:rPr>
              <a:t>service/decision making was right or not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55650" y="1903642"/>
            <a:ext cx="7920038" cy="2376264"/>
          </a:xfrm>
        </p:spPr>
        <p:txBody>
          <a:bodyPr>
            <a:normAutofit/>
          </a:bodyPr>
          <a:lstStyle/>
          <a:p>
            <a:pPr>
              <a:buClr>
                <a:srgbClr val="4173B0"/>
              </a:buClr>
            </a:pPr>
            <a:r>
              <a:rPr lang="en-GB" sz="1600" b="1" dirty="0"/>
              <a:t>To see how decisions are made via clear, understandable and transparent rules</a:t>
            </a:r>
            <a:r>
              <a:rPr lang="en-GB" sz="1600" b="1" dirty="0" smtClean="0"/>
              <a:t>.</a:t>
            </a:r>
            <a:endParaRPr lang="en-GB" sz="1600" dirty="0"/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Explain investigation process at the start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What evidence will be considered 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Who you will speak to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Who will give advice/independent opinion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How you will decide if the service/decisions making was right or not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Who will be involved in decision making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45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2" y="536438"/>
            <a:ext cx="8147248" cy="829543"/>
          </a:xfrm>
        </p:spPr>
        <p:txBody>
          <a:bodyPr/>
          <a:lstStyle/>
          <a:p>
            <a:r>
              <a:rPr lang="en-GB" sz="3200" dirty="0" smtClean="0">
                <a:solidFill>
                  <a:srgbClr val="4173B0"/>
                </a:solidFill>
              </a:rPr>
              <a:t>Your decision</a:t>
            </a:r>
            <a:endParaRPr lang="en-GB" sz="3200" dirty="0">
              <a:solidFill>
                <a:srgbClr val="4173B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66762" y="1491630"/>
            <a:ext cx="7920038" cy="2376264"/>
          </a:xfrm>
        </p:spPr>
        <p:txBody>
          <a:bodyPr>
            <a:normAutofit/>
          </a:bodyPr>
          <a:lstStyle/>
          <a:p>
            <a:pPr>
              <a:buClr>
                <a:srgbClr val="4173B0"/>
              </a:buClr>
            </a:pPr>
            <a:r>
              <a:rPr lang="en-GB" sz="1600" b="1" dirty="0"/>
              <a:t>For complaints handlers to show they’re acting sensitively and impartially – by basing decisions on objective information and appropriate </a:t>
            </a:r>
            <a:r>
              <a:rPr lang="en-GB" sz="1600" b="1" dirty="0" smtClean="0"/>
              <a:t>criteria</a:t>
            </a:r>
            <a:endParaRPr lang="en-GB" sz="1600" dirty="0" smtClean="0"/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Remember your audience – appropriate language and empathy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Be impartial 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Set out all relevant evidence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Set out your ‘test’ (ideally use the Ombudsman’s)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Make sure your decision/the outcome is clear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Explain any action taken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43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34310"/>
            <a:ext cx="6840760" cy="857250"/>
          </a:xfrm>
        </p:spPr>
        <p:txBody>
          <a:bodyPr>
            <a:noAutofit/>
          </a:bodyPr>
          <a:lstStyle/>
          <a:p>
            <a:r>
              <a:rPr lang="en-GB" sz="2800" dirty="0"/>
              <a:t>Improving the complaints process </a:t>
            </a:r>
            <a:r>
              <a:rPr lang="en-GB" sz="2800" dirty="0" smtClean="0"/>
              <a:t> </a:t>
            </a:r>
            <a:r>
              <a:rPr lang="en-GB" sz="2800" b="0" dirty="0" smtClean="0"/>
              <a:t/>
            </a:r>
            <a:br>
              <a:rPr lang="en-GB" sz="2800" b="0" dirty="0" smtClean="0"/>
            </a:br>
            <a:r>
              <a:rPr lang="en-GB" sz="2800" b="0" i="1" dirty="0" smtClean="0"/>
              <a:t>My </a:t>
            </a:r>
            <a:r>
              <a:rPr lang="en-GB" sz="2800" b="0" i="1" dirty="0"/>
              <a:t>Expectations </a:t>
            </a:r>
            <a:endParaRPr lang="en-GB" sz="2800" b="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48"/>
          <a:stretch/>
        </p:blipFill>
        <p:spPr bwMode="auto">
          <a:xfrm>
            <a:off x="611560" y="1419622"/>
            <a:ext cx="7776864" cy="3091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29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38433"/>
            <a:ext cx="7931224" cy="720079"/>
          </a:xfrm>
        </p:spPr>
        <p:txBody>
          <a:bodyPr/>
          <a:lstStyle/>
          <a:p>
            <a:r>
              <a:rPr lang="en-GB" sz="3200" dirty="0">
                <a:solidFill>
                  <a:srgbClr val="4173B0"/>
                </a:solidFill>
              </a:rPr>
              <a:t>Sharing </a:t>
            </a:r>
            <a:r>
              <a:rPr lang="en-GB" sz="3200" dirty="0" smtClean="0">
                <a:solidFill>
                  <a:srgbClr val="4173B0"/>
                </a:solidFill>
              </a:rPr>
              <a:t>learning:</a:t>
            </a:r>
            <a:r>
              <a:rPr lang="en-GB" sz="3200" b="0" dirty="0" smtClean="0">
                <a:solidFill>
                  <a:srgbClr val="4173B0"/>
                </a:solidFill>
              </a:rPr>
              <a:t/>
            </a:r>
            <a:br>
              <a:rPr lang="en-GB" sz="3200" b="0" dirty="0" smtClean="0">
                <a:solidFill>
                  <a:srgbClr val="4173B0"/>
                </a:solidFill>
              </a:rPr>
            </a:br>
            <a:r>
              <a:rPr lang="en-GB" sz="3000" dirty="0" smtClean="0">
                <a:solidFill>
                  <a:srgbClr val="4173B0"/>
                </a:solidFill>
              </a:rPr>
              <a:t>Good </a:t>
            </a:r>
            <a:r>
              <a:rPr lang="en-GB" sz="3000" dirty="0">
                <a:solidFill>
                  <a:srgbClr val="4173B0"/>
                </a:solidFill>
              </a:rPr>
              <a:t>local response</a:t>
            </a:r>
          </a:p>
        </p:txBody>
      </p:sp>
      <p:pic>
        <p:nvPicPr>
          <p:cNvPr id="4" name="Picture 3" descr="C:\Users\tomlinsonl\AppData\Local\Microsoft\Windows\Temporary Internet Files\Content.Outlook\E004NNYT\images (5)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464"/>
          <a:stretch/>
        </p:blipFill>
        <p:spPr bwMode="auto">
          <a:xfrm>
            <a:off x="10044608" y="1500957"/>
            <a:ext cx="2454648" cy="3221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7654"/>
            <a:ext cx="6336704" cy="2376264"/>
          </a:xfrm>
        </p:spPr>
        <p:txBody>
          <a:bodyPr>
            <a:normAutofit/>
          </a:bodyPr>
          <a:lstStyle/>
          <a:p>
            <a:pPr marL="0" indent="0">
              <a:buClr>
                <a:srgbClr val="4173B0"/>
              </a:buClr>
              <a:buNone/>
            </a:pPr>
            <a:r>
              <a:rPr lang="en-GB" sz="1600" b="1" dirty="0"/>
              <a:t>Response should set out</a:t>
            </a:r>
            <a:r>
              <a:rPr lang="en-GB" sz="1600" b="1" dirty="0" smtClean="0"/>
              <a:t>:</a:t>
            </a:r>
            <a:endParaRPr lang="en-GB" sz="1600" b="1" dirty="0"/>
          </a:p>
          <a:p>
            <a:pPr>
              <a:buClr>
                <a:srgbClr val="4173B0"/>
              </a:buClr>
            </a:pPr>
            <a:r>
              <a:rPr lang="en-GB" sz="1600" dirty="0"/>
              <a:t>The </a:t>
            </a:r>
            <a:r>
              <a:rPr lang="en-GB" sz="1600" b="1" dirty="0"/>
              <a:t>issues raised </a:t>
            </a:r>
            <a:r>
              <a:rPr lang="en-GB" sz="1600" dirty="0"/>
              <a:t>and what </a:t>
            </a:r>
            <a:r>
              <a:rPr lang="en-GB" sz="1600" dirty="0" smtClean="0"/>
              <a:t>the complainant </a:t>
            </a:r>
            <a:r>
              <a:rPr lang="en-GB" sz="1600" b="1" dirty="0"/>
              <a:t>wants to </a:t>
            </a:r>
            <a:r>
              <a:rPr lang="en-GB" sz="1600" b="1" dirty="0" smtClean="0"/>
              <a:t>achieve</a:t>
            </a:r>
            <a:endParaRPr lang="en-GB" sz="1600" b="1" dirty="0"/>
          </a:p>
          <a:p>
            <a:pPr>
              <a:buClr>
                <a:srgbClr val="4173B0"/>
              </a:buClr>
            </a:pPr>
            <a:r>
              <a:rPr lang="en-GB" sz="1600" b="1" dirty="0"/>
              <a:t>How you have investigated </a:t>
            </a:r>
            <a:r>
              <a:rPr lang="en-GB" sz="1600" dirty="0"/>
              <a:t>and the </a:t>
            </a:r>
            <a:r>
              <a:rPr lang="en-GB" sz="1600" b="1" dirty="0"/>
              <a:t>evidence considered </a:t>
            </a:r>
            <a:r>
              <a:rPr lang="en-GB" sz="1600" dirty="0"/>
              <a:t>including: </a:t>
            </a:r>
          </a:p>
          <a:p>
            <a:pPr marL="857250" lvl="1">
              <a:buClr>
                <a:srgbClr val="4173B0"/>
              </a:buClr>
            </a:pPr>
            <a:r>
              <a:rPr lang="en-GB" dirty="0"/>
              <a:t> the complainant’s evidence</a:t>
            </a:r>
          </a:p>
          <a:p>
            <a:pPr marL="857250" lvl="1">
              <a:buClr>
                <a:srgbClr val="4173B0"/>
              </a:buClr>
            </a:pPr>
            <a:r>
              <a:rPr lang="en-GB" dirty="0"/>
              <a:t> staff/witness statements</a:t>
            </a:r>
          </a:p>
          <a:p>
            <a:pPr marL="857250" lvl="1">
              <a:buClr>
                <a:srgbClr val="4173B0"/>
              </a:buClr>
            </a:pPr>
            <a:r>
              <a:rPr lang="en-GB" dirty="0"/>
              <a:t> relevant extracts from departmental </a:t>
            </a:r>
            <a:r>
              <a:rPr lang="en-GB" dirty="0" smtClean="0"/>
              <a:t>records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9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813"/>
          <a:stretch/>
        </p:blipFill>
        <p:spPr>
          <a:xfrm>
            <a:off x="6532371" y="2499742"/>
            <a:ext cx="2616444" cy="203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42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HSO PowerPoint template - Wide Screen 16-9-2018-Light Blue 2019" id="{297F70CB-376A-4C77-973B-1A8A6CA0309B}" vid="{B5BFC116-E3CA-4E97-8947-0264C307BC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PHSO PowerPoint template - Wide Screen Light Blue 2019</Template>
  <TotalTime>72</TotalTime>
  <Words>563</Words>
  <Application>Microsoft Office PowerPoint</Application>
  <PresentationFormat>On-screen Show (16:9)</PresentationFormat>
  <Paragraphs>98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Gill Sans</vt:lpstr>
      <vt:lpstr>Trebuchet MS</vt:lpstr>
      <vt:lpstr>Office Theme</vt:lpstr>
      <vt:lpstr>Good local investigations</vt:lpstr>
      <vt:lpstr>The local investigation: Getting it right first time</vt:lpstr>
      <vt:lpstr>The local investigation: Getting it right first time</vt:lpstr>
      <vt:lpstr>The local investigation:  Getting it right the first time </vt:lpstr>
      <vt:lpstr>Initial contact</vt:lpstr>
      <vt:lpstr>Evidence-based service/decision making was right or not</vt:lpstr>
      <vt:lpstr>Your decision</vt:lpstr>
      <vt:lpstr>Improving the complaints process   My Expectations </vt:lpstr>
      <vt:lpstr>Sharing learning: Good local response</vt:lpstr>
      <vt:lpstr>Sharing learning: Good local response</vt:lpstr>
      <vt:lpstr>Sharing learning:  Good local response</vt:lpstr>
      <vt:lpstr>Feedback and questions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local investigations NHS</dc:title>
  <dc:creator>Maloney James</dc:creator>
  <cp:lastModifiedBy>Maloney James</cp:lastModifiedBy>
  <cp:revision>18</cp:revision>
  <dcterms:created xsi:type="dcterms:W3CDTF">2019-04-15T14:59:23Z</dcterms:created>
  <dcterms:modified xsi:type="dcterms:W3CDTF">2019-05-16T14:26:47Z</dcterms:modified>
</cp:coreProperties>
</file>