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6"/>
  </p:notesMasterIdLst>
  <p:handoutMasterIdLst>
    <p:handoutMasterId r:id="rId27"/>
  </p:handoutMasterIdLst>
  <p:sldIdLst>
    <p:sldId id="256" r:id="rId6"/>
    <p:sldId id="291" r:id="rId7"/>
    <p:sldId id="289"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93" r:id="rId21"/>
    <p:sldId id="294" r:id="rId22"/>
    <p:sldId id="295" r:id="rId23"/>
    <p:sldId id="296" r:id="rId24"/>
    <p:sldId id="263" r:id="rId2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A6A9A"/>
    <a:srgbClr val="293D6B"/>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0" d="100"/>
          <a:sy n="130" d="100"/>
        </p:scale>
        <p:origin x="600" y="138"/>
      </p:cViewPr>
      <p:guideLst>
        <p:guide orient="horz" pos="1620"/>
        <p:guide pos="2880"/>
      </p:guideLst>
    </p:cSldViewPr>
  </p:slideViewPr>
  <p:notesTextViewPr>
    <p:cViewPr>
      <p:scale>
        <a:sx n="1" d="1"/>
        <a:sy n="1" d="1"/>
      </p:scale>
      <p:origin x="0" y="0"/>
    </p:cViewPr>
  </p:notesTextViewPr>
  <p:notesViewPr>
    <p:cSldViewPr>
      <p:cViewPr varScale="1">
        <p:scale>
          <a:sx n="76" d="100"/>
          <a:sy n="76" d="100"/>
        </p:scale>
        <p:origin x="-333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56F383E-13CC-4223-B7BA-A957045996E8}" type="datetimeFigureOut">
              <a:rPr lang="en-GB" smtClean="0"/>
              <a:t>28/11/2019</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90601BB-2C9D-42DF-AF80-F7C189714837}" type="slidenum">
              <a:rPr lang="en-GB" smtClean="0"/>
              <a:t>‹#›</a:t>
            </a:fld>
            <a:endParaRPr lang="en-GB"/>
          </a:p>
        </p:txBody>
      </p:sp>
    </p:spTree>
    <p:extLst>
      <p:ext uri="{BB962C8B-B14F-4D97-AF65-F5344CB8AC3E}">
        <p14:creationId xmlns:p14="http://schemas.microsoft.com/office/powerpoint/2010/main" val="1275694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4E19FC-AEF0-44BF-BE55-EB6CF67C2201}" type="datetimeFigureOut">
              <a:rPr lang="en-GB" smtClean="0"/>
              <a:t>28/11/2019</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052055-2397-4938-9020-A5FCFFE37F68}" type="slidenum">
              <a:rPr lang="en-GB" smtClean="0"/>
              <a:t>‹#›</a:t>
            </a:fld>
            <a:endParaRPr lang="en-GB"/>
          </a:p>
        </p:txBody>
      </p:sp>
    </p:spTree>
    <p:extLst>
      <p:ext uri="{BB962C8B-B14F-4D97-AF65-F5344CB8AC3E}">
        <p14:creationId xmlns:p14="http://schemas.microsoft.com/office/powerpoint/2010/main" val="3355215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1</a:t>
            </a:fld>
            <a:endParaRPr lang="en-GB"/>
          </a:p>
        </p:txBody>
      </p:sp>
    </p:spTree>
    <p:extLst>
      <p:ext uri="{BB962C8B-B14F-4D97-AF65-F5344CB8AC3E}">
        <p14:creationId xmlns:p14="http://schemas.microsoft.com/office/powerpoint/2010/main" val="37669634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He was seen on a number of occasions with depression and anxiety between December 2015 and September 2016. In January 2017, Mr N attended an appointment saying he was nervous about an upcoming dental procedure. From that point until April 2017 the Practice prescribed 28 x 2mg tablets and 56 x 5mg tablets of diazepam – a total of 84 tablets over a three month period</a:t>
            </a:r>
          </a:p>
          <a:p>
            <a:endParaRPr lang="en-GB" sz="1200" b="0" i="0" kern="1200" dirty="0" smtClean="0">
              <a:solidFill>
                <a:schemeClr val="tx1"/>
              </a:solidFill>
              <a:effectLst/>
              <a:latin typeface="+mn-lt"/>
              <a:ea typeface="+mn-ea"/>
              <a:cs typeface="+mn-cs"/>
            </a:endParaRPr>
          </a:p>
          <a:p>
            <a:r>
              <a:rPr lang="en-GB" sz="1200" b="0" i="0" kern="1200" dirty="0" smtClean="0">
                <a:solidFill>
                  <a:schemeClr val="tx1"/>
                </a:solidFill>
                <a:effectLst/>
                <a:latin typeface="+mn-lt"/>
                <a:ea typeface="+mn-ea"/>
                <a:cs typeface="+mn-cs"/>
              </a:rPr>
              <a:t>Again what</a:t>
            </a:r>
            <a:r>
              <a:rPr lang="en-GB" sz="1200" b="0" i="0" kern="1200" baseline="0" dirty="0" smtClean="0">
                <a:solidFill>
                  <a:schemeClr val="tx1"/>
                </a:solidFill>
                <a:effectLst/>
                <a:latin typeface="+mn-lt"/>
                <a:ea typeface="+mn-ea"/>
                <a:cs typeface="+mn-cs"/>
              </a:rPr>
              <a:t> would you do if you had a complaint like this?</a:t>
            </a:r>
            <a:endParaRPr lang="en-GB" dirty="0" smtClean="0"/>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10</a:t>
            </a:fld>
            <a:endParaRPr lang="en-GB"/>
          </a:p>
        </p:txBody>
      </p:sp>
    </p:spTree>
    <p:extLst>
      <p:ext uri="{BB962C8B-B14F-4D97-AF65-F5344CB8AC3E}">
        <p14:creationId xmlns:p14="http://schemas.microsoft.com/office/powerpoint/2010/main" val="5619877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 Practice referred to this guidance when they responded to our investigation but they did not provide a written response</a:t>
            </a:r>
            <a:r>
              <a:rPr lang="en-GB" baseline="0" dirty="0" smtClean="0"/>
              <a:t> to the patient.</a:t>
            </a:r>
            <a:endParaRPr lang="en-GB" dirty="0" smtClean="0"/>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11</a:t>
            </a:fld>
            <a:endParaRPr lang="en-GB"/>
          </a:p>
        </p:txBody>
      </p:sp>
    </p:spTree>
    <p:extLst>
      <p:ext uri="{BB962C8B-B14F-4D97-AF65-F5344CB8AC3E}">
        <p14:creationId xmlns:p14="http://schemas.microsoft.com/office/powerpoint/2010/main" val="3156815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In correspondence to us throughout the course of our investigation, the Practice has apologised and recognised that it issued the Diazepam outside of guidance. The Practice says it held a Significant Event Meeting on 7July 2017. The outcome of the meeting was that when prescribing Diazepam for the management of acute anxiety, the Practice will prescribe for a maximum of seven days. The prescribing doctor is then responsible for arranging to review the patient in one week</a:t>
            </a:r>
          </a:p>
          <a:p>
            <a:endParaRPr lang="en-GB" sz="1200" b="0" i="0" kern="1200" dirty="0" smtClean="0">
              <a:solidFill>
                <a:schemeClr val="tx1"/>
              </a:solidFill>
              <a:effectLst/>
              <a:latin typeface="+mn-lt"/>
              <a:ea typeface="+mn-ea"/>
              <a:cs typeface="+mn-cs"/>
            </a:endParaRPr>
          </a:p>
          <a:p>
            <a:r>
              <a:rPr lang="en-GB" sz="1200" b="0" i="0" kern="1200" dirty="0" smtClean="0">
                <a:solidFill>
                  <a:schemeClr val="tx1"/>
                </a:solidFill>
                <a:effectLst/>
                <a:latin typeface="+mn-lt"/>
                <a:ea typeface="+mn-ea"/>
                <a:cs typeface="+mn-cs"/>
              </a:rPr>
              <a:t>Within a month of our final report write to Mr N to acknowledge the failings and</a:t>
            </a:r>
            <a:r>
              <a:rPr lang="en-GB" sz="1200" b="0" i="0" kern="1200" baseline="0" dirty="0" smtClean="0">
                <a:solidFill>
                  <a:schemeClr val="tx1"/>
                </a:solidFill>
                <a:effectLst/>
                <a:latin typeface="+mn-lt"/>
                <a:ea typeface="+mn-ea"/>
                <a:cs typeface="+mn-cs"/>
              </a:rPr>
              <a:t> </a:t>
            </a:r>
            <a:r>
              <a:rPr lang="en-GB" sz="1200" b="0" i="0" kern="1200" dirty="0" smtClean="0">
                <a:solidFill>
                  <a:schemeClr val="tx1"/>
                </a:solidFill>
                <a:effectLst/>
                <a:latin typeface="+mn-lt"/>
                <a:ea typeface="+mn-ea"/>
                <a:cs typeface="+mn-cs"/>
              </a:rPr>
              <a:t>apologise.</a:t>
            </a:r>
          </a:p>
          <a:p>
            <a:r>
              <a:rPr lang="en-GB" sz="1200" b="0" i="0" kern="1200" dirty="0" smtClean="0">
                <a:solidFill>
                  <a:schemeClr val="tx1"/>
                </a:solidFill>
                <a:effectLst/>
                <a:latin typeface="+mn-lt"/>
                <a:ea typeface="+mn-ea"/>
                <a:cs typeface="+mn-cs"/>
              </a:rPr>
              <a:t>* Within three months of our final report to review the Practice complaints procedure in line with NHS Guidance and provide us with a copy of this.</a:t>
            </a:r>
          </a:p>
          <a:p>
            <a:pPr marL="171450" indent="-171450">
              <a:buFont typeface="Arial" panose="020B0604020202020204" pitchFamily="34" charset="0"/>
              <a:buChar char="•"/>
            </a:pPr>
            <a:r>
              <a:rPr lang="en-GB" sz="1200" b="0" i="0" kern="1200" dirty="0" smtClean="0">
                <a:solidFill>
                  <a:schemeClr val="tx1"/>
                </a:solidFill>
                <a:effectLst/>
                <a:latin typeface="+mn-lt"/>
                <a:ea typeface="+mn-ea"/>
                <a:cs typeface="+mn-cs"/>
              </a:rPr>
              <a:t>Pay £350 in recognition of the distress he suffered as a result of the failings identified</a:t>
            </a:r>
          </a:p>
          <a:p>
            <a:pPr marL="171450" indent="-171450">
              <a:buFont typeface="Arial" panose="020B0604020202020204" pitchFamily="34" charset="0"/>
              <a:buChar char="•"/>
            </a:pPr>
            <a:endParaRPr lang="en-GB"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b="0" i="0" kern="1200" dirty="0" smtClean="0">
                <a:solidFill>
                  <a:schemeClr val="tx1"/>
                </a:solidFill>
                <a:effectLst/>
                <a:latin typeface="+mn-lt"/>
                <a:ea typeface="+mn-ea"/>
                <a:cs typeface="+mn-cs"/>
              </a:rPr>
              <a:t>The Practice did not provide a written response to the complaint.  They took action to</a:t>
            </a:r>
            <a:r>
              <a:rPr lang="en-GB" sz="1200" b="0" i="0" kern="1200" baseline="0" dirty="0" smtClean="0">
                <a:solidFill>
                  <a:schemeClr val="tx1"/>
                </a:solidFill>
                <a:effectLst/>
                <a:latin typeface="+mn-lt"/>
                <a:ea typeface="+mn-ea"/>
                <a:cs typeface="+mn-cs"/>
              </a:rPr>
              <a:t> resolve matters but without a written response the complainant was not satisfied his complaint had been properly dealt with.</a:t>
            </a:r>
            <a:endParaRPr lang="en-GB" dirty="0" smtClean="0"/>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12</a:t>
            </a:fld>
            <a:endParaRPr lang="en-GB"/>
          </a:p>
        </p:txBody>
      </p:sp>
    </p:spTree>
    <p:extLst>
      <p:ext uri="{BB962C8B-B14F-4D97-AF65-F5344CB8AC3E}">
        <p14:creationId xmlns:p14="http://schemas.microsoft.com/office/powerpoint/2010/main" val="35940120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Mr E was 68 year old</a:t>
            </a:r>
            <a:r>
              <a:rPr lang="en-GB" sz="1200" b="0" i="0" kern="1200" baseline="0" dirty="0" smtClean="0">
                <a:solidFill>
                  <a:schemeClr val="tx1"/>
                </a:solidFill>
                <a:effectLst/>
                <a:latin typeface="+mn-lt"/>
                <a:ea typeface="+mn-ea"/>
                <a:cs typeface="+mn-cs"/>
              </a:rPr>
              <a:t> at the time. </a:t>
            </a:r>
            <a:r>
              <a:rPr lang="en-GB" sz="1200" b="0" i="0" kern="1200" dirty="0" smtClean="0">
                <a:solidFill>
                  <a:schemeClr val="tx1"/>
                </a:solidFill>
                <a:effectLst/>
                <a:latin typeface="+mn-lt"/>
                <a:ea typeface="+mn-ea"/>
                <a:cs typeface="+mn-cs"/>
              </a:rPr>
              <a:t>Two months later, Mr E was diagnosed with a large bladder tumour with multiple smaller tumours. His cancer subsequently metastasised (into his lung initially, in 2015) and he underwent palliative chemotherapy treatment. He died in December 2016.</a:t>
            </a:r>
          </a:p>
          <a:p>
            <a:endParaRPr lang="en-GB" sz="1200" b="0" i="0" kern="1200" dirty="0" smtClean="0">
              <a:solidFill>
                <a:schemeClr val="tx1"/>
              </a:solidFill>
              <a:effectLst/>
              <a:latin typeface="+mn-lt"/>
              <a:ea typeface="+mn-ea"/>
              <a:cs typeface="+mn-cs"/>
            </a:endParaRPr>
          </a:p>
          <a:p>
            <a:r>
              <a:rPr lang="en-GB" sz="1200" b="0" i="0" kern="1200" dirty="0" smtClean="0">
                <a:solidFill>
                  <a:schemeClr val="tx1"/>
                </a:solidFill>
                <a:effectLst/>
                <a:latin typeface="+mn-lt"/>
                <a:ea typeface="+mn-ea"/>
                <a:cs typeface="+mn-cs"/>
              </a:rPr>
              <a:t>His</a:t>
            </a:r>
            <a:r>
              <a:rPr lang="en-GB" sz="1200" b="0" i="0" kern="1200" baseline="0" dirty="0" smtClean="0">
                <a:solidFill>
                  <a:schemeClr val="tx1"/>
                </a:solidFill>
                <a:effectLst/>
                <a:latin typeface="+mn-lt"/>
                <a:ea typeface="+mn-ea"/>
                <a:cs typeface="+mn-cs"/>
              </a:rPr>
              <a:t> son </a:t>
            </a:r>
            <a:r>
              <a:rPr lang="en-GB" sz="1200" b="0" i="0" kern="1200" dirty="0" smtClean="0">
                <a:solidFill>
                  <a:schemeClr val="tx1"/>
                </a:solidFill>
                <a:effectLst/>
                <a:latin typeface="+mn-lt"/>
                <a:ea typeface="+mn-ea"/>
                <a:cs typeface="+mn-cs"/>
              </a:rPr>
              <a:t>subsequently complained to the Practice, he wanted to know if a mistake had been made by not referring his father to urology on 12 September.</a:t>
            </a:r>
            <a:r>
              <a:rPr lang="en-GB" sz="1200" b="0" i="0" kern="1200" baseline="0" dirty="0" smtClean="0">
                <a:solidFill>
                  <a:schemeClr val="tx1"/>
                </a:solidFill>
                <a:effectLst/>
                <a:latin typeface="+mn-lt"/>
                <a:ea typeface="+mn-ea"/>
                <a:cs typeface="+mn-cs"/>
              </a:rPr>
              <a:t> </a:t>
            </a:r>
            <a:r>
              <a:rPr lang="en-GB" sz="1200" b="0" i="0" kern="1200" dirty="0" smtClean="0">
                <a:solidFill>
                  <a:schemeClr val="tx1"/>
                </a:solidFill>
                <a:effectLst/>
                <a:latin typeface="+mn-lt"/>
                <a:ea typeface="+mn-ea"/>
                <a:cs typeface="+mn-cs"/>
              </a:rPr>
              <a:t>He said he knew there were national guidelines in place to cover such cases (published by NICE) and specifically asked the Practice to comment on whether those had been followed in his father’s case.</a:t>
            </a:r>
          </a:p>
          <a:p>
            <a:endParaRPr lang="en-GB" sz="1200" b="0" i="0" kern="1200" dirty="0" smtClean="0">
              <a:solidFill>
                <a:schemeClr val="tx1"/>
              </a:solidFill>
              <a:effectLst/>
              <a:latin typeface="+mn-lt"/>
              <a:ea typeface="+mn-ea"/>
              <a:cs typeface="+mn-cs"/>
            </a:endParaRPr>
          </a:p>
          <a:p>
            <a:r>
              <a:rPr lang="en-GB" sz="1200" b="0" i="0" kern="1200" dirty="0" smtClean="0">
                <a:solidFill>
                  <a:schemeClr val="tx1"/>
                </a:solidFill>
                <a:effectLst/>
                <a:latin typeface="+mn-lt"/>
                <a:ea typeface="+mn-ea"/>
                <a:cs typeface="+mn-cs"/>
              </a:rPr>
              <a:t>How would you deal with this complaint?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13</a:t>
            </a:fld>
            <a:endParaRPr lang="en-GB"/>
          </a:p>
        </p:txBody>
      </p:sp>
    </p:spTree>
    <p:extLst>
      <p:ext uri="{BB962C8B-B14F-4D97-AF65-F5344CB8AC3E}">
        <p14:creationId xmlns:p14="http://schemas.microsoft.com/office/powerpoint/2010/main" val="14656569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‘Bladder and renal cancer</a:t>
            </a:r>
          </a:p>
          <a:p>
            <a:r>
              <a:rPr lang="en-GB" sz="1200" b="0" i="0" kern="1200" dirty="0" smtClean="0">
                <a:solidFill>
                  <a:schemeClr val="tx1"/>
                </a:solidFill>
                <a:effectLst/>
                <a:latin typeface="+mn-lt"/>
                <a:ea typeface="+mn-ea"/>
                <a:cs typeface="+mn-cs"/>
              </a:rPr>
              <a:t>1.8.9. Male or female adult patients of any age who present with painless macroscopic haematuria should be referred urgently.</a:t>
            </a:r>
          </a:p>
          <a:p>
            <a:r>
              <a:rPr lang="en-GB" sz="1200" b="0" i="0" kern="1200" dirty="0" smtClean="0">
                <a:solidFill>
                  <a:schemeClr val="tx1"/>
                </a:solidFill>
                <a:effectLst/>
                <a:latin typeface="+mn-lt"/>
                <a:ea typeface="+mn-ea"/>
                <a:cs typeface="+mn-cs"/>
              </a:rPr>
              <a:t>1.8.10. In male or female patients with symptoms suggestive of a urinary infection who also present with macroscopic haematuria, investigations should be undertaken to diagnose and treat the infection before consideration of referral. If infection is not confirmed the patient should be referred urgently.</a:t>
            </a:r>
          </a:p>
          <a:p>
            <a:r>
              <a:rPr lang="en-GB" sz="1200" b="0" i="0" kern="1200" dirty="0" smtClean="0">
                <a:solidFill>
                  <a:schemeClr val="tx1"/>
                </a:solidFill>
                <a:effectLst/>
                <a:latin typeface="+mn-lt"/>
                <a:ea typeface="+mn-ea"/>
                <a:cs typeface="+mn-cs"/>
              </a:rPr>
              <a:t>1.8.11. In all adult patients aged 40 years and older who present with recurrent or persistent urinary tract infection associated with haematuria, an urgent referral should be made.</a:t>
            </a:r>
          </a:p>
          <a:p>
            <a:r>
              <a:rPr lang="en-GB" sz="1200" b="0" i="0" kern="1200" dirty="0" smtClean="0">
                <a:solidFill>
                  <a:schemeClr val="tx1"/>
                </a:solidFill>
                <a:effectLst/>
                <a:latin typeface="+mn-lt"/>
                <a:ea typeface="+mn-ea"/>
                <a:cs typeface="+mn-cs"/>
              </a:rPr>
              <a:t>1.8.12. In patients under 50 years of age with microscopic haematuria, the urine should be tested for proteinuria and serum creatinine levels measured. Those with proteinuria or raised serum creatinine should be referred to a renal physician. If there is no proteinuria and serum creatinine is normal, a non-urgent referral to a urologist should be made.</a:t>
            </a:r>
          </a:p>
          <a:p>
            <a:r>
              <a:rPr lang="en-GB" sz="1200" b="0" i="0" kern="1200" dirty="0" smtClean="0">
                <a:solidFill>
                  <a:schemeClr val="tx1"/>
                </a:solidFill>
                <a:effectLst/>
                <a:latin typeface="+mn-lt"/>
                <a:ea typeface="+mn-ea"/>
                <a:cs typeface="+mn-cs"/>
              </a:rPr>
              <a:t>1.8.13. In patients aged 50 years and older who are found to have unexplained microscopic haematuria, an urgent referral should be made.</a:t>
            </a:r>
          </a:p>
          <a:p>
            <a:r>
              <a:rPr lang="en-GB" sz="1200" b="0" i="0" kern="1200" dirty="0" smtClean="0">
                <a:solidFill>
                  <a:schemeClr val="tx1"/>
                </a:solidFill>
                <a:effectLst/>
                <a:latin typeface="+mn-lt"/>
                <a:ea typeface="+mn-ea"/>
                <a:cs typeface="+mn-cs"/>
              </a:rPr>
              <a:t>1.8.14. Any patient with an abdominal mass identified clinically or on imaging that is thought to be arising from the urinary tract should be referred urgently’.</a:t>
            </a:r>
          </a:p>
          <a:p>
            <a:r>
              <a:rPr lang="en-GB" sz="1200" b="0" i="0" kern="1200" dirty="0" smtClean="0">
                <a:solidFill>
                  <a:schemeClr val="tx1"/>
                </a:solidFill>
                <a:effectLst/>
                <a:latin typeface="+mn-lt"/>
                <a:ea typeface="+mn-ea"/>
                <a:cs typeface="+mn-cs"/>
              </a:rPr>
              <a:t>16. The guidelines were not followed in this case</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14</a:t>
            </a:fld>
            <a:endParaRPr lang="en-GB"/>
          </a:p>
        </p:txBody>
      </p:sp>
    </p:spTree>
    <p:extLst>
      <p:ext uri="{BB962C8B-B14F-4D97-AF65-F5344CB8AC3E}">
        <p14:creationId xmlns:p14="http://schemas.microsoft.com/office/powerpoint/2010/main" val="3895268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smtClean="0">
                <a:solidFill>
                  <a:schemeClr val="tx1"/>
                </a:solidFill>
                <a:effectLst/>
                <a:latin typeface="+mn-lt"/>
                <a:ea typeface="+mn-ea"/>
                <a:cs typeface="+mn-cs"/>
              </a:rPr>
              <a:t>The Practice did send</a:t>
            </a:r>
            <a:r>
              <a:rPr lang="en-GB" sz="1200" b="0" i="0" kern="1200" baseline="0" dirty="0" smtClean="0">
                <a:solidFill>
                  <a:schemeClr val="tx1"/>
                </a:solidFill>
                <a:effectLst/>
                <a:latin typeface="+mn-lt"/>
                <a:ea typeface="+mn-ea"/>
                <a:cs typeface="+mn-cs"/>
              </a:rPr>
              <a:t> a response to the complaint but did not answer the questions asked.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smtClean="0">
                <a:solidFill>
                  <a:schemeClr val="tx1"/>
                </a:solidFill>
                <a:effectLst/>
                <a:latin typeface="+mn-lt"/>
                <a:ea typeface="+mn-ea"/>
                <a:cs typeface="+mn-cs"/>
              </a:rPr>
              <a:t>The Practice was not critical though it did say it would have been ‘helpful’ if the GP</a:t>
            </a:r>
            <a:r>
              <a:rPr lang="en-GB" sz="1200" b="0" i="0" kern="1200" baseline="0" dirty="0" smtClean="0">
                <a:solidFill>
                  <a:schemeClr val="tx1"/>
                </a:solidFill>
                <a:effectLst/>
                <a:latin typeface="+mn-lt"/>
                <a:ea typeface="+mn-ea"/>
                <a:cs typeface="+mn-cs"/>
              </a:rPr>
              <a:t> </a:t>
            </a:r>
            <a:r>
              <a:rPr lang="en-GB" sz="1200" b="0" i="0" kern="1200" dirty="0" smtClean="0">
                <a:solidFill>
                  <a:schemeClr val="tx1"/>
                </a:solidFill>
                <a:effectLst/>
                <a:latin typeface="+mn-lt"/>
                <a:ea typeface="+mn-ea"/>
                <a:cs typeface="+mn-cs"/>
              </a:rPr>
              <a:t>had also done a dip urine test to rule out haematuria (blood in the urine) in September. the Practice did not answer the question about whether the guidance had been followed it only commented in general terms.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smtClean="0">
                <a:solidFill>
                  <a:schemeClr val="tx1"/>
                </a:solidFill>
                <a:effectLst/>
                <a:latin typeface="+mn-lt"/>
                <a:ea typeface="+mn-ea"/>
                <a:cs typeface="+mn-cs"/>
              </a:rPr>
              <a:t>The Practice’s first response was, we think, of poor quality. It failed to take the first opportunity offered to it to accept, as it should have done, that a mistake had been made. It referred in general terms to NICE guidance and said it followed it. But it did not say what the guidance was or whether,  that had been adhered to in his father’s case. Given that the guidance had not been adhered to, that leaves the Practice open to the suggestion it was seeking obfuscate matters.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0" kern="1200" dirty="0" smtClean="0">
              <a:solidFill>
                <a:schemeClr val="tx1"/>
              </a:solidFill>
              <a:effectLst/>
              <a:latin typeface="+mn-lt"/>
              <a:ea typeface="+mn-ea"/>
              <a:cs typeface="+mn-cs"/>
            </a:endParaRPr>
          </a:p>
          <a:p>
            <a:r>
              <a:rPr lang="en-GB" sz="1200" b="0" i="0" kern="1200" dirty="0" smtClean="0">
                <a:solidFill>
                  <a:schemeClr val="tx1"/>
                </a:solidFill>
                <a:effectLst/>
                <a:latin typeface="+mn-lt"/>
                <a:ea typeface="+mn-ea"/>
                <a:cs typeface="+mn-cs"/>
              </a:rPr>
              <a:t>We asked our urology adviser to comment on the impact the delayed referral had on the prognosis. First, he agreed with our GP adviser that Mr E should have been referred to urology in September 2014 when he first presented with red urine. He noted that when presented he described 3 episodes of red urine over the past year. He said it was therefore most likely that his bladder cancer had been present for at least that long, possibly longer. He pointed out that when Mr E was diagnosed in December 2014 he was found to have a large tumour and several smaller tumours (none invading the bladder muscle). Histology showed the cancer to be aggressive. Later, the CT scan from March 2015 showed the cancer had spread into the lungs and there was also a big mass at the base of the bladder.</a:t>
            </a:r>
          </a:p>
          <a:p>
            <a:r>
              <a:rPr lang="en-GB" sz="1200" b="0" i="0" kern="1200" dirty="0" smtClean="0">
                <a:solidFill>
                  <a:schemeClr val="tx1"/>
                </a:solidFill>
                <a:effectLst/>
                <a:latin typeface="+mn-lt"/>
                <a:ea typeface="+mn-ea"/>
                <a:cs typeface="+mn-cs"/>
              </a:rPr>
              <a:t>27. Having considered all of that carefully, our urology adviser’s view was that the delay in referral and diagnosis here (2 months) was not significant in terms of the staging or progression of cancer. In our urology adviser’s view, an earlier referral (in September 2014) would not have altered the outcome.</a:t>
            </a:r>
          </a:p>
          <a:p>
            <a:r>
              <a:rPr lang="en-GB" sz="1200" b="0" i="0" kern="1200" dirty="0" smtClean="0">
                <a:solidFill>
                  <a:schemeClr val="tx1"/>
                </a:solidFill>
                <a:effectLst/>
                <a:latin typeface="+mn-lt"/>
                <a:ea typeface="+mn-ea"/>
                <a:cs typeface="+mn-cs"/>
              </a:rPr>
              <a:t>The care provided</a:t>
            </a:r>
          </a:p>
          <a:p>
            <a:r>
              <a:rPr lang="en-GB" sz="1200" b="0" i="0" kern="1200" dirty="0" smtClean="0">
                <a:solidFill>
                  <a:schemeClr val="tx1"/>
                </a:solidFill>
                <a:effectLst/>
                <a:latin typeface="+mn-lt"/>
                <a:ea typeface="+mn-ea"/>
                <a:cs typeface="+mn-cs"/>
              </a:rPr>
              <a:t>* the Practice and to acknowledge was not given the standard of care he had the right to expect on 12 September 2014;</a:t>
            </a:r>
          </a:p>
          <a:p>
            <a:r>
              <a:rPr lang="en-GB" sz="1200" b="0" i="0" kern="1200" dirty="0" smtClean="0">
                <a:solidFill>
                  <a:schemeClr val="tx1"/>
                </a:solidFill>
                <a:effectLst/>
                <a:latin typeface="+mn-lt"/>
                <a:ea typeface="+mn-ea"/>
                <a:cs typeface="+mn-cs"/>
              </a:rPr>
              <a:t>* the Practice and</a:t>
            </a:r>
            <a:r>
              <a:rPr lang="en-GB" sz="1200" b="0" i="0" kern="1200" baseline="0" dirty="0" smtClean="0">
                <a:solidFill>
                  <a:schemeClr val="tx1"/>
                </a:solidFill>
                <a:effectLst/>
                <a:latin typeface="+mn-lt"/>
                <a:ea typeface="+mn-ea"/>
                <a:cs typeface="+mn-cs"/>
              </a:rPr>
              <a:t> </a:t>
            </a:r>
            <a:r>
              <a:rPr lang="en-GB" sz="1200" b="0" i="0" kern="1200" dirty="0" smtClean="0">
                <a:solidFill>
                  <a:schemeClr val="tx1"/>
                </a:solidFill>
                <a:effectLst/>
                <a:latin typeface="+mn-lt"/>
                <a:ea typeface="+mn-ea"/>
                <a:cs typeface="+mn-cs"/>
              </a:rPr>
              <a:t>to apologise for that failing.</a:t>
            </a:r>
          </a:p>
          <a:p>
            <a:r>
              <a:rPr lang="en-GB" sz="1200" b="0" i="0" kern="1200" dirty="0" smtClean="0">
                <a:solidFill>
                  <a:schemeClr val="tx1"/>
                </a:solidFill>
                <a:effectLst/>
                <a:latin typeface="+mn-lt"/>
                <a:ea typeface="+mn-ea"/>
                <a:cs typeface="+mn-cs"/>
              </a:rPr>
              <a:t>The complaint responses</a:t>
            </a:r>
          </a:p>
          <a:p>
            <a:r>
              <a:rPr lang="en-GB" sz="1200" b="0" i="0" kern="1200" dirty="0" smtClean="0">
                <a:solidFill>
                  <a:schemeClr val="tx1"/>
                </a:solidFill>
                <a:effectLst/>
                <a:latin typeface="+mn-lt"/>
                <a:ea typeface="+mn-ea"/>
                <a:cs typeface="+mn-cs"/>
              </a:rPr>
              <a:t>* the Practice to acknowledge that its written responses original complaints were inadequate and unreasonable for the reasons explained in this report;</a:t>
            </a:r>
          </a:p>
          <a:p>
            <a:r>
              <a:rPr lang="en-GB" sz="1200" b="0" i="0" kern="1200" dirty="0" smtClean="0">
                <a:solidFill>
                  <a:schemeClr val="tx1"/>
                </a:solidFill>
                <a:effectLst/>
                <a:latin typeface="+mn-lt"/>
                <a:ea typeface="+mn-ea"/>
                <a:cs typeface="+mn-cs"/>
              </a:rPr>
              <a:t>* the Practice to apologise for that failing;</a:t>
            </a:r>
          </a:p>
          <a:p>
            <a:r>
              <a:rPr lang="en-GB" sz="1200" b="0" i="0" kern="1200" dirty="0" smtClean="0">
                <a:solidFill>
                  <a:schemeClr val="tx1"/>
                </a:solidFill>
                <a:effectLst/>
                <a:latin typeface="+mn-lt"/>
                <a:ea typeface="+mn-ea"/>
                <a:cs typeface="+mn-cs"/>
              </a:rPr>
              <a:t>* the Practice to pay £250 in recognition of the inconvenience and distress its poor complaint handling caused him;</a:t>
            </a:r>
          </a:p>
          <a:p>
            <a:r>
              <a:rPr lang="en-GB" sz="1200" b="0" i="0" kern="1200" dirty="0" smtClean="0">
                <a:solidFill>
                  <a:schemeClr val="tx1"/>
                </a:solidFill>
                <a:effectLst/>
                <a:latin typeface="+mn-lt"/>
                <a:ea typeface="+mn-ea"/>
                <a:cs typeface="+mn-cs"/>
              </a:rPr>
              <a:t>* the Practice to provide a written explanation of what actions it has taken, or will take to learn</a:t>
            </a:r>
            <a:r>
              <a:rPr lang="en-GB" sz="1200" b="0" i="0" kern="1200" baseline="0" dirty="0" smtClean="0">
                <a:solidFill>
                  <a:schemeClr val="tx1"/>
                </a:solidFill>
                <a:effectLst/>
                <a:latin typeface="+mn-lt"/>
                <a:ea typeface="+mn-ea"/>
                <a:cs typeface="+mn-cs"/>
              </a:rPr>
              <a:t> from this complaint</a:t>
            </a:r>
            <a:endParaRPr lang="en-GB" sz="1200" b="0" i="0" kern="1200" dirty="0" smtClean="0">
              <a:solidFill>
                <a:schemeClr val="tx1"/>
              </a:solidFill>
              <a:effectLst/>
              <a:latin typeface="+mn-lt"/>
              <a:ea typeface="+mn-ea"/>
              <a:cs typeface="+mn-cs"/>
            </a:endParaRPr>
          </a:p>
          <a:p>
            <a:endParaRPr lang="en-GB"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15</a:t>
            </a:fld>
            <a:endParaRPr lang="en-GB"/>
          </a:p>
        </p:txBody>
      </p:sp>
    </p:spTree>
    <p:extLst>
      <p:ext uri="{BB962C8B-B14F-4D97-AF65-F5344CB8AC3E}">
        <p14:creationId xmlns:p14="http://schemas.microsoft.com/office/powerpoint/2010/main" val="3895268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So </a:t>
            </a:r>
            <a:r>
              <a:rPr lang="en-GB" sz="1200" kern="1200" baseline="0" dirty="0" smtClean="0">
                <a:solidFill>
                  <a:schemeClr val="tx1"/>
                </a:solidFill>
                <a:effectLst/>
                <a:latin typeface="+mn-lt"/>
                <a:ea typeface="+mn-ea"/>
                <a:cs typeface="+mn-cs"/>
              </a:rPr>
              <a:t> I have explained how we work and make our decisions but ideally, before any complaint comes to us, you will want to know that you have done the best job you can do locally to resolve the complaint.</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To help you do that there are a number of key documents that  you need to be aware of:</a:t>
            </a:r>
          </a:p>
          <a:p>
            <a:endParaRPr lang="en-GB" dirty="0" smtClean="0"/>
          </a:p>
          <a:p>
            <a:r>
              <a:rPr lang="en-GB" dirty="0" smtClean="0"/>
              <a:t>NHS Complaints Regulations </a:t>
            </a:r>
          </a:p>
          <a:p>
            <a:r>
              <a:rPr lang="en-GB" i="1" dirty="0" smtClean="0"/>
              <a:t>Ombudsman’s Principles of Good Complaint Handling</a:t>
            </a:r>
          </a:p>
          <a:p>
            <a:r>
              <a:rPr lang="en-GB" i="1" dirty="0" smtClean="0"/>
              <a:t>Ombudsman’s Principles for Remedy</a:t>
            </a:r>
          </a:p>
          <a:p>
            <a:r>
              <a:rPr lang="en-GB" dirty="0" smtClean="0"/>
              <a:t>Local policy and procedures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Importantly, this are the documents we will assess your service against if anyone complains to us about how their complaint has been dealt with locally.</a:t>
            </a:r>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16</a:t>
            </a:fld>
            <a:endParaRPr lang="en-GB"/>
          </a:p>
        </p:txBody>
      </p:sp>
    </p:spTree>
    <p:extLst>
      <p:ext uri="{BB962C8B-B14F-4D97-AF65-F5344CB8AC3E}">
        <p14:creationId xmlns:p14="http://schemas.microsoft.com/office/powerpoint/2010/main" val="3622651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Trebuchet MS" panose="020B0603020202020204" pitchFamily="34" charset="0"/>
                <a:ea typeface="+mn-ea"/>
                <a:cs typeface="+mn-cs"/>
              </a:rPr>
              <a:t>For this last section, I thought it would be helpful to share with you what </a:t>
            </a:r>
            <a:r>
              <a:rPr lang="en-GB" sz="1200" kern="1200" baseline="0" dirty="0" smtClean="0">
                <a:solidFill>
                  <a:schemeClr val="tx1"/>
                </a:solidFill>
                <a:effectLst/>
                <a:latin typeface="Trebuchet MS" panose="020B0603020202020204" pitchFamily="34" charset="0"/>
                <a:ea typeface="+mn-ea"/>
                <a:cs typeface="+mn-cs"/>
              </a:rPr>
              <a:t>we look for in a good complaint response. Those of you who are clinicians or work in service/governance teams will of course be pivotal in feeding into these. We encourage you to </a:t>
            </a:r>
            <a:r>
              <a:rPr lang="en-GB" sz="1200" b="1" kern="1200" baseline="0" dirty="0" smtClean="0">
                <a:solidFill>
                  <a:schemeClr val="tx1"/>
                </a:solidFill>
                <a:effectLst/>
                <a:latin typeface="Trebuchet MS" panose="020B0603020202020204" pitchFamily="34" charset="0"/>
                <a:ea typeface="+mn-ea"/>
                <a:cs typeface="+mn-cs"/>
              </a:rPr>
              <a:t>apply in your responses the ‘tests’ </a:t>
            </a:r>
            <a:r>
              <a:rPr lang="en-GB" sz="1200" kern="1200" baseline="0" dirty="0" smtClean="0">
                <a:solidFill>
                  <a:schemeClr val="tx1"/>
                </a:solidFill>
                <a:effectLst/>
                <a:latin typeface="Trebuchet MS" panose="020B0603020202020204" pitchFamily="34" charset="0"/>
                <a:ea typeface="+mn-ea"/>
                <a:cs typeface="+mn-cs"/>
              </a:rPr>
              <a:t>(e.g. comparing what happened and should have happened) that we use; they are ultimately what we judge you against.</a:t>
            </a:r>
          </a:p>
          <a:p>
            <a:endParaRPr lang="en-GB" sz="1200" kern="1200" baseline="0" dirty="0" smtClean="0">
              <a:solidFill>
                <a:schemeClr val="tx1"/>
              </a:solidFill>
              <a:effectLst/>
              <a:latin typeface="Trebuchet MS" panose="020B0603020202020204" pitchFamily="34" charset="0"/>
              <a:ea typeface="+mn-ea"/>
              <a:cs typeface="+mn-cs"/>
            </a:endParaRPr>
          </a:p>
          <a:p>
            <a:r>
              <a:rPr lang="en-GB" sz="1200" kern="1200" dirty="0" smtClean="0">
                <a:solidFill>
                  <a:schemeClr val="tx1"/>
                </a:solidFill>
                <a:effectLst/>
                <a:latin typeface="Trebuchet MS" panose="020B0603020202020204" pitchFamily="34" charset="0"/>
                <a:ea typeface="+mn-ea"/>
                <a:cs typeface="+mn-cs"/>
              </a:rPr>
              <a:t>You should always ensure that your response:</a:t>
            </a:r>
          </a:p>
          <a:p>
            <a:pPr marL="171450" lvl="0" indent="-171450">
              <a:buFont typeface="Arial" panose="020B0604020202020204" pitchFamily="34" charset="0"/>
              <a:buChar char="•"/>
            </a:pPr>
            <a:r>
              <a:rPr lang="en-GB" sz="1200" kern="1200" dirty="0" smtClean="0">
                <a:solidFill>
                  <a:schemeClr val="tx1"/>
                </a:solidFill>
                <a:effectLst/>
                <a:latin typeface="Trebuchet MS" panose="020B0603020202020204" pitchFamily="34" charset="0"/>
                <a:ea typeface="+mn-ea"/>
                <a:cs typeface="+mn-cs"/>
              </a:rPr>
              <a:t>meets the requirements of the </a:t>
            </a:r>
            <a:r>
              <a:rPr lang="en-GB" sz="1200" i="1" kern="1200" dirty="0" smtClean="0">
                <a:solidFill>
                  <a:schemeClr val="tx1"/>
                </a:solidFill>
                <a:effectLst/>
                <a:latin typeface="Trebuchet MS" panose="020B0603020202020204" pitchFamily="34" charset="0"/>
                <a:ea typeface="+mn-ea"/>
                <a:cs typeface="+mn-cs"/>
              </a:rPr>
              <a:t>Local Authority Social Services and National Health Service Complaints (England) Regulations 2009  </a:t>
            </a:r>
            <a:r>
              <a:rPr lang="en-GB" sz="1200" kern="1200" dirty="0" smtClean="0">
                <a:solidFill>
                  <a:schemeClr val="tx1"/>
                </a:solidFill>
                <a:effectLst/>
                <a:latin typeface="Trebuchet MS" panose="020B0603020202020204" pitchFamily="34" charset="0"/>
                <a:ea typeface="+mn-ea"/>
                <a:cs typeface="+mn-cs"/>
              </a:rPr>
              <a:t>(the NHS complaints regulations),</a:t>
            </a:r>
          </a:p>
          <a:p>
            <a:pPr marL="171450" lvl="0" indent="-171450">
              <a:buFont typeface="Arial" panose="020B0604020202020204" pitchFamily="34" charset="0"/>
              <a:buChar char="•"/>
            </a:pPr>
            <a:r>
              <a:rPr lang="en-GB" sz="1200" kern="1200" dirty="0" smtClean="0">
                <a:solidFill>
                  <a:schemeClr val="tx1"/>
                </a:solidFill>
                <a:effectLst/>
                <a:latin typeface="Trebuchet MS" panose="020B0603020202020204" pitchFamily="34" charset="0"/>
                <a:ea typeface="+mn-ea"/>
                <a:cs typeface="+mn-cs"/>
              </a:rPr>
              <a:t>clearly sets out the issues raised by the complainant and what they want to achieve by complaining (Note: the precise issues to be answered in the investigation should be agreed with the complainant.),</a:t>
            </a:r>
          </a:p>
          <a:p>
            <a:pPr marL="171450" lvl="0" indent="-171450">
              <a:buFont typeface="Arial" panose="020B0604020202020204" pitchFamily="34" charset="0"/>
              <a:buChar char="•"/>
            </a:pPr>
            <a:r>
              <a:rPr lang="en-GB" sz="1200" kern="1200" dirty="0" smtClean="0">
                <a:solidFill>
                  <a:schemeClr val="tx1"/>
                </a:solidFill>
                <a:effectLst/>
                <a:latin typeface="Trebuchet MS" panose="020B0603020202020204" pitchFamily="34" charset="0"/>
                <a:ea typeface="+mn-ea"/>
                <a:cs typeface="+mn-cs"/>
              </a:rPr>
              <a:t>sets out how you have investigated the matter and what evidence you considered (</a:t>
            </a:r>
            <a:r>
              <a:rPr lang="en-GB" sz="1200" kern="1200" dirty="0" err="1" smtClean="0">
                <a:solidFill>
                  <a:schemeClr val="tx1"/>
                </a:solidFill>
                <a:effectLst/>
                <a:latin typeface="Trebuchet MS" panose="020B0603020202020204" pitchFamily="34" charset="0"/>
                <a:ea typeface="+mn-ea"/>
                <a:cs typeface="+mn-cs"/>
              </a:rPr>
              <a:t>incl</a:t>
            </a:r>
            <a:r>
              <a:rPr lang="en-GB" sz="1200" kern="1200" dirty="0" smtClean="0">
                <a:solidFill>
                  <a:schemeClr val="tx1"/>
                </a:solidFill>
                <a:effectLst/>
                <a:latin typeface="Trebuchet MS" panose="020B0603020202020204" pitchFamily="34" charset="0"/>
                <a:ea typeface="+mn-ea"/>
                <a:cs typeface="+mn-cs"/>
              </a:rPr>
              <a:t> clinical records, interviews with relevant staff and, in cases where a complainant raises concerns about the standard of care and treatment given, a clinical opinion from a suitable clinician who has not previously been involved in the care complained about).</a:t>
            </a:r>
          </a:p>
          <a:p>
            <a:endParaRPr lang="en-GB" dirty="0" smtClean="0">
              <a:latin typeface="Trebuchet MS" panose="020B0603020202020204" pitchFamily="34" charset="0"/>
            </a:endParaRPr>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17</a:t>
            </a:fld>
            <a:endParaRPr lang="en-GB"/>
          </a:p>
        </p:txBody>
      </p:sp>
    </p:spTree>
    <p:extLst>
      <p:ext uri="{BB962C8B-B14F-4D97-AF65-F5344CB8AC3E}">
        <p14:creationId xmlns:p14="http://schemas.microsoft.com/office/powerpoint/2010/main" val="22884788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GB" sz="1200" kern="1200" dirty="0" smtClean="0">
                <a:solidFill>
                  <a:schemeClr val="tx1"/>
                </a:solidFill>
                <a:effectLst/>
                <a:latin typeface="Trebuchet MS" panose="020B0603020202020204" pitchFamily="34" charset="0"/>
                <a:ea typeface="+mn-ea"/>
                <a:cs typeface="+mn-cs"/>
              </a:rPr>
              <a:t>include an explanation of what happened with reference to the evidence.</a:t>
            </a:r>
          </a:p>
          <a:p>
            <a:pPr marL="171450" lvl="0" indent="-171450">
              <a:buFont typeface="Arial" panose="020B0604020202020204" pitchFamily="34" charset="0"/>
              <a:buChar char="•"/>
            </a:pPr>
            <a:r>
              <a:rPr lang="en-GB" sz="1200" kern="1200" dirty="0" smtClean="0">
                <a:solidFill>
                  <a:schemeClr val="tx1"/>
                </a:solidFill>
                <a:effectLst/>
                <a:latin typeface="Trebuchet MS" panose="020B0603020202020204" pitchFamily="34" charset="0"/>
                <a:ea typeface="+mn-ea"/>
                <a:cs typeface="+mn-cs"/>
              </a:rPr>
              <a:t>set out any relevant regulations, standards, policies  or guidance applicable to the case and whether they were met.</a:t>
            </a:r>
          </a:p>
          <a:p>
            <a:pPr marL="171450" lvl="0" indent="-171450">
              <a:buFont typeface="Arial" panose="020B0604020202020204" pitchFamily="34" charset="0"/>
              <a:buChar char="•"/>
            </a:pPr>
            <a:r>
              <a:rPr lang="en-GB" sz="1200" kern="1200" dirty="0" smtClean="0">
                <a:solidFill>
                  <a:schemeClr val="tx1"/>
                </a:solidFill>
                <a:effectLst/>
                <a:latin typeface="Trebuchet MS" panose="020B0603020202020204" pitchFamily="34" charset="0"/>
                <a:ea typeface="+mn-ea"/>
                <a:cs typeface="+mn-cs"/>
              </a:rPr>
              <a:t>give your view about the care/service provided and gives clear reasons for every decision you have reached, in language that the complainant can understand.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Trebuchet MS" panose="020B0603020202020204" pitchFamily="34" charset="0"/>
                <a:ea typeface="+mn-ea"/>
                <a:cs typeface="+mn-cs"/>
              </a:rPr>
              <a:t>If there is a shortfall between what happened and what should have happened, gives an explanation of the impact this shortfall has had.</a:t>
            </a:r>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18</a:t>
            </a:fld>
            <a:endParaRPr lang="en-GB"/>
          </a:p>
        </p:txBody>
      </p:sp>
    </p:spTree>
    <p:extLst>
      <p:ext uri="{BB962C8B-B14F-4D97-AF65-F5344CB8AC3E}">
        <p14:creationId xmlns:p14="http://schemas.microsoft.com/office/powerpoint/2010/main" val="8746531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GB" sz="1200" kern="1200" dirty="0" smtClean="0">
                <a:solidFill>
                  <a:schemeClr val="tx1"/>
                </a:solidFill>
                <a:effectLst/>
                <a:latin typeface="Trebuchet MS" panose="020B0603020202020204" pitchFamily="34" charset="0"/>
                <a:ea typeface="+mn-ea"/>
                <a:cs typeface="+mn-cs"/>
              </a:rPr>
              <a:t>includes, in situations where failings have been found that have caused an injustice or hardship, a suitable apology and offer of redress (including financial redress where appropriate), including explanations of what lessons have been learnt and how the organisation will put matters right for other service users, </a:t>
            </a:r>
          </a:p>
          <a:p>
            <a:pPr marL="171450" lvl="0" indent="-171450">
              <a:buFont typeface="Arial" panose="020B0604020202020204" pitchFamily="34" charset="0"/>
              <a:buChar char="•"/>
            </a:pPr>
            <a:r>
              <a:rPr lang="en-GB" sz="1200" kern="1200" dirty="0" smtClean="0">
                <a:solidFill>
                  <a:schemeClr val="tx1"/>
                </a:solidFill>
                <a:effectLst/>
                <a:latin typeface="Trebuchet MS" panose="020B0603020202020204" pitchFamily="34" charset="0"/>
                <a:ea typeface="+mn-ea"/>
                <a:cs typeface="+mn-cs"/>
              </a:rPr>
              <a:t>includes, where appropriate, an offer to involve the complainant in the changes that take place as a result of their complaint and a promise to keep the complainant updated on action taken, and</a:t>
            </a:r>
          </a:p>
          <a:p>
            <a:pPr marL="171450" lvl="0" indent="-171450">
              <a:buFont typeface="Arial" panose="020B0604020202020204" pitchFamily="34" charset="0"/>
              <a:buChar char="•"/>
            </a:pPr>
            <a:r>
              <a:rPr lang="en-GB" sz="1200" kern="1200" dirty="0" smtClean="0">
                <a:solidFill>
                  <a:schemeClr val="tx1"/>
                </a:solidFill>
                <a:effectLst/>
                <a:latin typeface="Trebuchet MS" panose="020B0603020202020204" pitchFamily="34" charset="0"/>
                <a:ea typeface="+mn-ea"/>
                <a:cs typeface="+mn-cs"/>
              </a:rPr>
              <a:t>directs the complainant to the Ombudsman, should they remain dissatisfied.</a:t>
            </a:r>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19</a:t>
            </a:fld>
            <a:endParaRPr lang="en-GB"/>
          </a:p>
        </p:txBody>
      </p:sp>
    </p:spTree>
    <p:extLst>
      <p:ext uri="{BB962C8B-B14F-4D97-AF65-F5344CB8AC3E}">
        <p14:creationId xmlns:p14="http://schemas.microsoft.com/office/powerpoint/2010/main" val="2221872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latin typeface="Trebuchet MS" panose="020B0603020202020204" pitchFamily="34" charset="0"/>
              </a:rPr>
              <a:t>Introductions and thanks for invitation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Trebuchet MS" panose="020B0603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latin typeface="Trebuchet MS" panose="020B0603020202020204" pitchFamily="34" charset="0"/>
              </a:rPr>
              <a:t>Use today’s session to briefly remind you of our role and </a:t>
            </a:r>
            <a:r>
              <a:rPr lang="en-GB" baseline="0" dirty="0" smtClean="0">
                <a:latin typeface="Trebuchet MS" panose="020B0603020202020204" pitchFamily="34" charset="0"/>
              </a:rPr>
              <a:t>update you on how the Ombudsman’s service has been changing and developing.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latin typeface="Trebuchet MS" panose="020B0603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latin typeface="Trebuchet MS" panose="020B0603020202020204" pitchFamily="34" charset="0"/>
              </a:rPr>
              <a:t>[</a:t>
            </a:r>
            <a:r>
              <a:rPr lang="en-GB" i="1" baseline="0" dirty="0" smtClean="0">
                <a:latin typeface="Trebuchet MS" panose="020B0603020202020204" pitchFamily="34" charset="0"/>
              </a:rPr>
              <a:t>Apologies to anyone who has heard me speak before</a:t>
            </a:r>
            <a:r>
              <a:rPr lang="en-GB" baseline="0" dirty="0" smtClean="0">
                <a:latin typeface="Trebuchet MS" panose="020B0603020202020204" pitchFamily="34" charset="0"/>
              </a:rPr>
              <a:t>]</a:t>
            </a:r>
          </a:p>
          <a:p>
            <a:endParaRPr lang="en-GB" dirty="0" smtClean="0">
              <a:latin typeface="Trebuchet MS" panose="020B0603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latin typeface="Trebuchet MS" panose="020B0603020202020204" pitchFamily="34" charset="0"/>
              </a:rPr>
              <a:t>I will also tell you about the work we have been doing to improve our service to the NHS with a view to us working better together to deliver good outcomes.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latin typeface="Trebuchet MS" panose="020B0603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latin typeface="Trebuchet MS" panose="020B0603020202020204" pitchFamily="34" charset="0"/>
              </a:rPr>
              <a:t>Then a</a:t>
            </a:r>
            <a:r>
              <a:rPr lang="en-GB" baseline="0" dirty="0" smtClean="0">
                <a:latin typeface="Trebuchet MS" panose="020B0603020202020204" pitchFamily="34" charset="0"/>
              </a:rPr>
              <a:t> brief explanation </a:t>
            </a:r>
            <a:r>
              <a:rPr lang="en-GB" dirty="0" smtClean="0">
                <a:latin typeface="Trebuchet MS" panose="020B0603020202020204" pitchFamily="34" charset="0"/>
              </a:rPr>
              <a:t> of </a:t>
            </a:r>
            <a:r>
              <a:rPr lang="en-GB" baseline="0" dirty="0" smtClean="0">
                <a:latin typeface="Trebuchet MS" panose="020B0603020202020204" pitchFamily="34" charset="0"/>
              </a:rPr>
              <a:t>our casework process and how we make our decisions.</a:t>
            </a:r>
          </a:p>
          <a:p>
            <a:endParaRPr lang="en-GB" baseline="0" dirty="0" smtClean="0">
              <a:latin typeface="Trebuchet MS" panose="020B0603020202020204" pitchFamily="34" charset="0"/>
            </a:endParaRPr>
          </a:p>
          <a:p>
            <a:r>
              <a:rPr lang="en-GB" baseline="0" dirty="0" smtClean="0">
                <a:latin typeface="Trebuchet MS" panose="020B0603020202020204" pitchFamily="34" charset="0"/>
              </a:rPr>
              <a:t>Then want to share with you headlines from our casework and explain what we look for in a good compliant response. </a:t>
            </a:r>
          </a:p>
          <a:p>
            <a:endParaRPr lang="en-GB" baseline="0" dirty="0" smtClean="0">
              <a:latin typeface="Trebuchet MS" panose="020B0603020202020204" pitchFamily="34" charset="0"/>
            </a:endParaRPr>
          </a:p>
          <a:p>
            <a:r>
              <a:rPr lang="en-GB" baseline="0" dirty="0" smtClean="0">
                <a:latin typeface="Trebuchet MS" panose="020B0603020202020204" pitchFamily="34" charset="0"/>
              </a:rPr>
              <a:t>Then finally time for any questions and feedback. </a:t>
            </a:r>
          </a:p>
          <a:p>
            <a:endParaRPr lang="en-GB" dirty="0"/>
          </a:p>
        </p:txBody>
      </p:sp>
      <p:sp>
        <p:nvSpPr>
          <p:cNvPr id="4" name="Slide Number Placeholder 3"/>
          <p:cNvSpPr>
            <a:spLocks noGrp="1"/>
          </p:cNvSpPr>
          <p:nvPr>
            <p:ph type="sldNum" sz="quarter" idx="10"/>
          </p:nvPr>
        </p:nvSpPr>
        <p:spPr/>
        <p:txBody>
          <a:bodyPr/>
          <a:lstStyle/>
          <a:p>
            <a:fld id="{BD875778-A0C2-4E83-A724-737F85CB61A0}" type="slidenum">
              <a:rPr lang="en-GB" smtClean="0"/>
              <a:t>2</a:t>
            </a:fld>
            <a:endParaRPr lang="en-GB"/>
          </a:p>
        </p:txBody>
      </p:sp>
    </p:spTree>
    <p:extLst>
      <p:ext uri="{BB962C8B-B14F-4D97-AF65-F5344CB8AC3E}">
        <p14:creationId xmlns:p14="http://schemas.microsoft.com/office/powerpoint/2010/main" val="1550050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latin typeface="Trebuchet MS" panose="020B0603020202020204" pitchFamily="34" charset="0"/>
              </a:rPr>
              <a:t>Questions?</a:t>
            </a:r>
          </a:p>
          <a:p>
            <a:endParaRPr lang="en-GB" dirty="0" smtClean="0">
              <a:latin typeface="Trebuchet MS" panose="020B0603020202020204" pitchFamily="34" charset="0"/>
            </a:endParaRPr>
          </a:p>
          <a:p>
            <a:r>
              <a:rPr lang="en-GB" dirty="0" smtClean="0">
                <a:latin typeface="Trebuchet MS" panose="020B0603020202020204" pitchFamily="34" charset="0"/>
              </a:rPr>
              <a:t>Our Website has information for organisations about what we do</a:t>
            </a:r>
          </a:p>
          <a:p>
            <a:r>
              <a:rPr lang="en-GB" dirty="0" smtClean="0">
                <a:latin typeface="Trebuchet MS" panose="020B0603020202020204" pitchFamily="34" charset="0"/>
              </a:rPr>
              <a:t>Contact liaison</a:t>
            </a:r>
            <a:r>
              <a:rPr lang="en-GB" baseline="0" dirty="0" smtClean="0">
                <a:latin typeface="Trebuchet MS" panose="020B0603020202020204" pitchFamily="34" charset="0"/>
              </a:rPr>
              <a:t> team with any questions on this email address.</a:t>
            </a:r>
            <a:endParaRPr lang="en-GB" dirty="0" smtClean="0">
              <a:latin typeface="Trebuchet MS" panose="020B0603020202020204" pitchFamily="34" charset="0"/>
            </a:endParaRPr>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20</a:t>
            </a:fld>
            <a:endParaRPr lang="en-GB"/>
          </a:p>
        </p:txBody>
      </p:sp>
    </p:spTree>
    <p:extLst>
      <p:ext uri="{BB962C8B-B14F-4D97-AF65-F5344CB8AC3E}">
        <p14:creationId xmlns:p14="http://schemas.microsoft.com/office/powerpoint/2010/main" val="984121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Trebuchet MS" panose="020B0603020202020204" pitchFamily="34" charset="0"/>
                <a:ea typeface="+mn-ea"/>
                <a:cs typeface="+mn-cs"/>
              </a:rPr>
              <a:t>The PHSO combines the two statutory roles of Parliamentary Commissioner for Administration (the Parliamentary Ombudsman) and Health Service Commissioner for England (Health Service Ombudsman). Our powers are set out in law - the Parliamentary Commissioner Act 1967 and the Health Service Commissioners Act 1993.</a:t>
            </a:r>
          </a:p>
          <a:p>
            <a:endParaRPr lang="en-GB" dirty="0">
              <a:latin typeface="Trebuchet MS" panose="020B0603020202020204" pitchFamily="34" charset="0"/>
            </a:endParaRPr>
          </a:p>
          <a:p>
            <a:r>
              <a:rPr lang="en-GB" dirty="0">
                <a:latin typeface="Trebuchet MS" panose="020B0603020202020204" pitchFamily="34" charset="0"/>
              </a:rPr>
              <a:t>We have</a:t>
            </a:r>
            <a:r>
              <a:rPr lang="en-GB" baseline="0" dirty="0">
                <a:latin typeface="Trebuchet MS" panose="020B0603020202020204" pitchFamily="34" charset="0"/>
              </a:rPr>
              <a:t> approximately 450 staff working across two sites, Manchester and London. The  majority (340) of our staff are in Operations. The overwhelming majority (88%) of the investigations they carry out are about the NHS in England. 12% are about UK government departments and other UK public organisations. </a:t>
            </a:r>
            <a:endParaRPr lang="en-GB" baseline="0" dirty="0" smtClean="0">
              <a:latin typeface="Trebuchet MS" panose="020B0603020202020204" pitchFamily="34" charset="0"/>
            </a:endParaRPr>
          </a:p>
          <a:p>
            <a:endParaRPr lang="en-GB" baseline="0" dirty="0" smtClean="0">
              <a:latin typeface="Trebuchet MS" panose="020B0603020202020204" pitchFamily="34" charset="0"/>
            </a:endParaRPr>
          </a:p>
          <a:p>
            <a:pPr marL="0" lvl="0" indent="0">
              <a:buFont typeface="Arial" panose="020B0604020202020204" pitchFamily="34" charset="0"/>
              <a:buNone/>
            </a:pPr>
            <a:r>
              <a:rPr lang="en-GB" sz="1200" b="1" kern="1200" baseline="0" dirty="0" smtClean="0">
                <a:solidFill>
                  <a:schemeClr val="tx1"/>
                </a:solidFill>
                <a:effectLst/>
                <a:latin typeface="Trebuchet MS" panose="020B0603020202020204" pitchFamily="34" charset="0"/>
                <a:ea typeface="+mn-ea"/>
                <a:cs typeface="Traditional Arabic" panose="02020603050405020304" pitchFamily="18" charset="-78"/>
              </a:rPr>
              <a:t>We are</a:t>
            </a:r>
          </a:p>
          <a:p>
            <a:pPr marL="171450" lvl="0" indent="-171450">
              <a:buFont typeface="Arial" panose="020B0604020202020204" pitchFamily="34" charset="0"/>
              <a:buChar char="•"/>
            </a:pPr>
            <a:r>
              <a:rPr lang="en-GB" sz="1200" b="0" kern="1200" baseline="0" dirty="0" smtClean="0">
                <a:solidFill>
                  <a:schemeClr val="tx1"/>
                </a:solidFill>
                <a:effectLst/>
                <a:latin typeface="Trebuchet MS" panose="020B0603020202020204" pitchFamily="34" charset="0"/>
                <a:ea typeface="+mn-ea"/>
                <a:cs typeface="Traditional Arabic" panose="02020603050405020304" pitchFamily="18" charset="-78"/>
              </a:rPr>
              <a:t>The Parliamentary and Health Service Ombudsman</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sz="1200" b="0" kern="1200" dirty="0" smtClean="0">
                <a:solidFill>
                  <a:schemeClr val="tx1"/>
                </a:solidFill>
                <a:effectLst/>
                <a:latin typeface="Trebuchet MS" panose="020B0603020202020204" pitchFamily="34" charset="0"/>
                <a:ea typeface="+mn-ea"/>
                <a:cs typeface="Traditional Arabic" panose="02020603050405020304" pitchFamily="18" charset="-78"/>
              </a:rPr>
              <a:t>We make final decisions on complaints unresolved by</a:t>
            </a:r>
            <a:r>
              <a:rPr lang="en-GB" sz="1200" b="0" kern="1200" baseline="0" dirty="0" smtClean="0">
                <a:solidFill>
                  <a:schemeClr val="tx1"/>
                </a:solidFill>
                <a:effectLst/>
                <a:latin typeface="Trebuchet MS" panose="020B0603020202020204" pitchFamily="34" charset="0"/>
                <a:ea typeface="+mn-ea"/>
                <a:cs typeface="Traditional Arabic" panose="02020603050405020304" pitchFamily="18" charset="-78"/>
              </a:rPr>
              <a:t> </a:t>
            </a:r>
            <a:r>
              <a:rPr lang="en-GB" sz="1200" b="0" kern="1200" dirty="0" smtClean="0">
                <a:solidFill>
                  <a:schemeClr val="tx1"/>
                </a:solidFill>
                <a:effectLst/>
                <a:latin typeface="Trebuchet MS" panose="020B0603020202020204" pitchFamily="34" charset="0"/>
                <a:ea typeface="+mn-ea"/>
                <a:cs typeface="Traditional Arabic" panose="02020603050405020304" pitchFamily="18" charset="-78"/>
              </a:rPr>
              <a:t>NHS in England,</a:t>
            </a:r>
            <a:r>
              <a:rPr lang="en-GB" sz="1200" b="0" kern="1200" baseline="0" dirty="0" smtClean="0">
                <a:solidFill>
                  <a:schemeClr val="tx1"/>
                </a:solidFill>
                <a:effectLst/>
                <a:latin typeface="Trebuchet MS" panose="020B0603020202020204" pitchFamily="34" charset="0"/>
                <a:ea typeface="+mn-ea"/>
                <a:cs typeface="Traditional Arabic" panose="02020603050405020304" pitchFamily="18" charset="-78"/>
              </a:rPr>
              <a:t> </a:t>
            </a:r>
            <a:r>
              <a:rPr lang="en-GB" sz="1200" b="0" kern="1200" dirty="0" smtClean="0">
                <a:solidFill>
                  <a:schemeClr val="tx1"/>
                </a:solidFill>
                <a:effectLst/>
                <a:latin typeface="Trebuchet MS" panose="020B0603020202020204" pitchFamily="34" charset="0"/>
                <a:ea typeface="+mn-ea"/>
                <a:cs typeface="Traditional Arabic" panose="02020603050405020304" pitchFamily="18" charset="-78"/>
              </a:rPr>
              <a:t>UK </a:t>
            </a:r>
            <a:r>
              <a:rPr lang="en-GB" sz="1200" b="0" kern="1200" dirty="0" err="1" smtClean="0">
                <a:solidFill>
                  <a:schemeClr val="tx1"/>
                </a:solidFill>
                <a:effectLst/>
                <a:latin typeface="Trebuchet MS" panose="020B0603020202020204" pitchFamily="34" charset="0"/>
                <a:ea typeface="+mn-ea"/>
                <a:cs typeface="Traditional Arabic" panose="02020603050405020304" pitchFamily="18" charset="-78"/>
              </a:rPr>
              <a:t>govt</a:t>
            </a:r>
            <a:r>
              <a:rPr lang="en-GB" sz="1200" b="0" kern="1200" baseline="0" dirty="0" smtClean="0">
                <a:solidFill>
                  <a:schemeClr val="tx1"/>
                </a:solidFill>
                <a:effectLst/>
                <a:latin typeface="Trebuchet MS" panose="020B0603020202020204" pitchFamily="34" charset="0"/>
                <a:ea typeface="+mn-ea"/>
                <a:cs typeface="Traditional Arabic" panose="02020603050405020304" pitchFamily="18" charset="-78"/>
              </a:rPr>
              <a:t> </a:t>
            </a:r>
            <a:r>
              <a:rPr lang="en-GB" sz="1200" b="0" kern="1200" dirty="0" smtClean="0">
                <a:solidFill>
                  <a:schemeClr val="tx1"/>
                </a:solidFill>
                <a:effectLst/>
                <a:latin typeface="Trebuchet MS" panose="020B0603020202020204" pitchFamily="34" charset="0"/>
                <a:ea typeface="+mn-ea"/>
                <a:cs typeface="Traditional Arabic" panose="02020603050405020304" pitchFamily="18" charset="-78"/>
              </a:rPr>
              <a:t>departments</a:t>
            </a:r>
            <a:r>
              <a:rPr lang="en-GB" sz="1200" b="0" kern="1200" baseline="0" dirty="0" smtClean="0">
                <a:solidFill>
                  <a:schemeClr val="tx1"/>
                </a:solidFill>
                <a:effectLst/>
                <a:latin typeface="Trebuchet MS" panose="020B0603020202020204" pitchFamily="34" charset="0"/>
                <a:ea typeface="+mn-ea"/>
                <a:cs typeface="Traditional Arabic" panose="02020603050405020304" pitchFamily="18" charset="-78"/>
              </a:rPr>
              <a:t>/agencies</a:t>
            </a:r>
            <a:r>
              <a:rPr lang="en-GB" sz="1200" b="0" kern="1200" dirty="0" smtClean="0">
                <a:solidFill>
                  <a:schemeClr val="tx1"/>
                </a:solidFill>
                <a:effectLst/>
                <a:latin typeface="Trebuchet MS" panose="020B0603020202020204" pitchFamily="34" charset="0"/>
                <a:ea typeface="+mn-ea"/>
                <a:cs typeface="Traditional Arabic" panose="02020603050405020304" pitchFamily="18" charset="-78"/>
              </a:rPr>
              <a:t>.</a:t>
            </a:r>
            <a:r>
              <a:rPr lang="en-GB" sz="1200" b="0" kern="1200" baseline="0" dirty="0" smtClean="0">
                <a:solidFill>
                  <a:schemeClr val="tx1"/>
                </a:solidFill>
                <a:effectLst/>
                <a:latin typeface="Trebuchet MS" panose="020B0603020202020204" pitchFamily="34" charset="0"/>
                <a:ea typeface="+mn-ea"/>
                <a:cs typeface="Traditional Arabic" panose="02020603050405020304" pitchFamily="18" charset="-78"/>
              </a:rPr>
              <a:t> </a:t>
            </a:r>
            <a:r>
              <a:rPr lang="en-GB" sz="1200" b="0" kern="1200" dirty="0" smtClean="0">
                <a:solidFill>
                  <a:schemeClr val="tx1"/>
                </a:solidFill>
                <a:effectLst/>
                <a:latin typeface="Trebuchet MS" panose="020B0603020202020204" pitchFamily="34" charset="0"/>
                <a:ea typeface="+mn-ea"/>
                <a:cs typeface="Traditional Arabic" panose="02020603050405020304" pitchFamily="18" charset="-78"/>
              </a:rPr>
              <a:t>We do this fairly without taking sides.</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sz="1200" kern="1200" dirty="0" smtClean="0">
                <a:solidFill>
                  <a:schemeClr val="tx1"/>
                </a:solidFill>
                <a:effectLst/>
                <a:latin typeface="Trebuchet MS" panose="020B0603020202020204" pitchFamily="34" charset="0"/>
                <a:ea typeface="+mn-ea"/>
                <a:cs typeface="Traditional Arabic" panose="02020603050405020304" pitchFamily="18" charset="-78"/>
              </a:rPr>
              <a:t>Our service is free.</a:t>
            </a:r>
            <a:endParaRPr lang="en-GB" sz="1200" b="0" kern="1200" baseline="0" dirty="0" smtClean="0">
              <a:solidFill>
                <a:schemeClr val="tx1"/>
              </a:solidFill>
              <a:effectLst/>
              <a:latin typeface="Trebuchet MS" panose="020B0603020202020204" pitchFamily="34" charset="0"/>
              <a:ea typeface="+mn-ea"/>
              <a:cs typeface="Traditional Arabic" panose="02020603050405020304" pitchFamily="18" charset="-78"/>
            </a:endParaRPr>
          </a:p>
          <a:p>
            <a:pPr marL="171450" indent="-171450">
              <a:buFont typeface="Arial" panose="020B0604020202020204" pitchFamily="34" charset="0"/>
              <a:buChar char="•"/>
            </a:pPr>
            <a:r>
              <a:rPr lang="en-GB" sz="1200" b="0" kern="1200" dirty="0" smtClean="0">
                <a:solidFill>
                  <a:schemeClr val="tx1"/>
                </a:solidFill>
                <a:effectLst/>
                <a:latin typeface="Trebuchet MS" panose="020B0603020202020204" pitchFamily="34" charset="0"/>
                <a:ea typeface="+mn-ea"/>
                <a:cs typeface="Traditional Arabic" panose="02020603050405020304" pitchFamily="18" charset="-78"/>
              </a:rPr>
              <a:t>Not part of </a:t>
            </a:r>
            <a:r>
              <a:rPr lang="en-GB" sz="1200" b="0" kern="1200" dirty="0" err="1" smtClean="0">
                <a:solidFill>
                  <a:schemeClr val="tx1"/>
                </a:solidFill>
                <a:effectLst/>
                <a:latin typeface="Trebuchet MS" panose="020B0603020202020204" pitchFamily="34" charset="0"/>
                <a:ea typeface="+mn-ea"/>
                <a:cs typeface="Traditional Arabic" panose="02020603050405020304" pitchFamily="18" charset="-78"/>
              </a:rPr>
              <a:t>govt</a:t>
            </a:r>
            <a:r>
              <a:rPr lang="en-GB" sz="1200" b="0" kern="1200" dirty="0" smtClean="0">
                <a:solidFill>
                  <a:schemeClr val="tx1"/>
                </a:solidFill>
                <a:effectLst/>
                <a:latin typeface="Trebuchet MS" panose="020B0603020202020204" pitchFamily="34" charset="0"/>
                <a:ea typeface="+mn-ea"/>
                <a:cs typeface="Traditional Arabic" panose="02020603050405020304" pitchFamily="18" charset="-78"/>
              </a:rPr>
              <a:t>/NHS</a:t>
            </a:r>
            <a:r>
              <a:rPr lang="en-GB" sz="1200" b="0" kern="1200" baseline="0" dirty="0" smtClean="0">
                <a:solidFill>
                  <a:schemeClr val="tx1"/>
                </a:solidFill>
                <a:effectLst/>
                <a:latin typeface="Trebuchet MS" panose="020B0603020202020204" pitchFamily="34" charset="0"/>
                <a:ea typeface="+mn-ea"/>
                <a:cs typeface="Traditional Arabic" panose="02020603050405020304" pitchFamily="18" charset="-78"/>
              </a:rPr>
              <a:t> </a:t>
            </a:r>
            <a:r>
              <a:rPr lang="en-GB" sz="1200" b="0" kern="1200" dirty="0" smtClean="0">
                <a:solidFill>
                  <a:schemeClr val="tx1"/>
                </a:solidFill>
                <a:effectLst/>
                <a:latin typeface="Trebuchet MS" panose="020B0603020202020204" pitchFamily="34" charset="0"/>
                <a:ea typeface="+mn-ea"/>
                <a:cs typeface="Traditional Arabic" panose="02020603050405020304" pitchFamily="18" charset="-78"/>
              </a:rPr>
              <a:t>or a regulator. Neither are we a consumer champion or advocate.</a:t>
            </a:r>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sz="1200" kern="1200" dirty="0" smtClean="0">
                <a:solidFill>
                  <a:schemeClr val="tx1"/>
                </a:solidFill>
                <a:effectLst/>
                <a:latin typeface="Trebuchet MS" panose="020B0603020202020204" pitchFamily="34" charset="0"/>
                <a:ea typeface="+mn-ea"/>
                <a:cs typeface="Traditional Arabic" panose="02020603050405020304" pitchFamily="18" charset="-78"/>
              </a:rPr>
              <a:t>We are accountable to Parliament through</a:t>
            </a:r>
            <a:r>
              <a:rPr lang="en-GB" sz="1200" kern="1200" baseline="0" dirty="0" smtClean="0">
                <a:solidFill>
                  <a:schemeClr val="tx1"/>
                </a:solidFill>
                <a:effectLst/>
                <a:latin typeface="Trebuchet MS" panose="020B0603020202020204" pitchFamily="34" charset="0"/>
                <a:ea typeface="+mn-ea"/>
                <a:cs typeface="Traditional Arabic" panose="02020603050405020304" pitchFamily="18" charset="-78"/>
              </a:rPr>
              <a:t> Public Administration and Constitutional Affairs Committee</a:t>
            </a:r>
            <a:r>
              <a:rPr lang="en-GB" sz="1200" kern="1200" dirty="0" smtClean="0">
                <a:solidFill>
                  <a:schemeClr val="tx1"/>
                </a:solidFill>
                <a:effectLst/>
                <a:latin typeface="Trebuchet MS" panose="020B0603020202020204" pitchFamily="34" charset="0"/>
                <a:ea typeface="+mn-ea"/>
                <a:cs typeface="Traditional Arabic" panose="02020603050405020304" pitchFamily="18" charset="-78"/>
              </a:rPr>
              <a:t>.</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sz="1200" b="0" kern="1200" dirty="0" smtClean="0">
                <a:solidFill>
                  <a:schemeClr val="tx1"/>
                </a:solidFill>
                <a:effectLst/>
                <a:latin typeface="Trebuchet MS" panose="020B0603020202020204" pitchFamily="34" charset="0"/>
                <a:ea typeface="+mn-ea"/>
                <a:cs typeface="Traditional Arabic" panose="02020603050405020304" pitchFamily="18" charset="-78"/>
              </a:rPr>
              <a:t>We are the Second and final stage of the NHS complaints process</a:t>
            </a:r>
            <a:r>
              <a:rPr lang="en-GB" sz="1200" b="0" kern="1200" baseline="0" dirty="0" smtClean="0">
                <a:solidFill>
                  <a:schemeClr val="tx1"/>
                </a:solidFill>
                <a:effectLst/>
                <a:latin typeface="Trebuchet MS" panose="020B0603020202020204" pitchFamily="34" charset="0"/>
                <a:ea typeface="+mn-ea"/>
                <a:cs typeface="Traditional Arabic" panose="02020603050405020304" pitchFamily="18" charset="-78"/>
              </a:rPr>
              <a:t> and the majority of </a:t>
            </a:r>
            <a:r>
              <a:rPr lang="en-GB" sz="1200" b="1" kern="1200" baseline="0" dirty="0" smtClean="0">
                <a:solidFill>
                  <a:schemeClr val="tx1"/>
                </a:solidFill>
                <a:effectLst/>
                <a:latin typeface="Trebuchet MS" panose="020B0603020202020204" pitchFamily="34" charset="0"/>
                <a:ea typeface="+mn-ea"/>
                <a:cs typeface="Traditional Arabic" panose="02020603050405020304" pitchFamily="18" charset="-78"/>
              </a:rPr>
              <a:t>business is health </a:t>
            </a:r>
            <a:r>
              <a:rPr lang="en-GB" sz="1200" b="0" kern="1200" baseline="0" dirty="0" smtClean="0">
                <a:solidFill>
                  <a:schemeClr val="tx1"/>
                </a:solidFill>
                <a:effectLst/>
                <a:latin typeface="Trebuchet MS" panose="020B0603020202020204" pitchFamily="34" charset="0"/>
                <a:ea typeface="+mn-ea"/>
                <a:cs typeface="Traditional Arabic" panose="02020603050405020304" pitchFamily="18" charset="-78"/>
              </a:rPr>
              <a:t>– nearly 9/10 of the  investigations we completed last year (2017/18) were about NHS</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endParaRPr lang="en-GB" sz="1200" kern="1200" dirty="0" smtClean="0">
              <a:solidFill>
                <a:schemeClr val="tx1"/>
              </a:solidFill>
              <a:effectLst/>
              <a:latin typeface="Trebuchet MS" panose="020B0603020202020204" pitchFamily="34" charset="0"/>
              <a:ea typeface="+mn-ea"/>
              <a:cs typeface="Traditional Arabic" panose="02020603050405020304" pitchFamily="18" charset="-78"/>
            </a:endParaRPr>
          </a:p>
          <a:p>
            <a:pPr marL="0" lvl="0" indent="0">
              <a:buFont typeface="Arial" panose="020B0604020202020204" pitchFamily="34" charset="0"/>
              <a:buNone/>
            </a:pPr>
            <a:r>
              <a:rPr lang="en-GB" sz="1200" b="1" kern="1200" dirty="0" smtClean="0">
                <a:solidFill>
                  <a:schemeClr val="tx1"/>
                </a:solidFill>
                <a:effectLst/>
                <a:latin typeface="Trebuchet MS" panose="020B0603020202020204" pitchFamily="34" charset="0"/>
                <a:ea typeface="+mn-ea"/>
                <a:cs typeface="Traditional Arabic" panose="02020603050405020304" pitchFamily="18" charset="-78"/>
              </a:rPr>
              <a:t>What we do</a:t>
            </a:r>
          </a:p>
          <a:p>
            <a:pPr marL="171450" indent="-171450">
              <a:buFont typeface="Arial" panose="020B0604020202020204" pitchFamily="34" charset="0"/>
              <a:buChar char="•"/>
            </a:pPr>
            <a:r>
              <a:rPr lang="en-GB" sz="1200" b="0" kern="1200" dirty="0" smtClean="0">
                <a:solidFill>
                  <a:schemeClr val="tx1"/>
                </a:solidFill>
                <a:effectLst/>
                <a:latin typeface="Trebuchet MS" panose="020B0603020202020204" pitchFamily="34" charset="0"/>
                <a:ea typeface="+mn-ea"/>
                <a:cs typeface="Traditional Arabic" panose="02020603050405020304" pitchFamily="18" charset="-78"/>
              </a:rPr>
              <a:t>look into complaints where an individual believes they have</a:t>
            </a:r>
            <a:r>
              <a:rPr lang="en-GB" sz="1200" b="0" kern="1200" baseline="0" dirty="0" smtClean="0">
                <a:solidFill>
                  <a:schemeClr val="tx1"/>
                </a:solidFill>
                <a:effectLst/>
                <a:latin typeface="Trebuchet MS" panose="020B0603020202020204" pitchFamily="34" charset="0"/>
                <a:ea typeface="+mn-ea"/>
                <a:cs typeface="Traditional Arabic" panose="02020603050405020304" pitchFamily="18" charset="-78"/>
              </a:rPr>
              <a:t> suffered </a:t>
            </a:r>
            <a:r>
              <a:rPr lang="en-GB" sz="1200" b="0" kern="1200" dirty="0" smtClean="0">
                <a:solidFill>
                  <a:schemeClr val="tx1"/>
                </a:solidFill>
                <a:effectLst/>
                <a:latin typeface="Trebuchet MS" panose="020B0603020202020204" pitchFamily="34" charset="0"/>
                <a:ea typeface="+mn-ea"/>
                <a:cs typeface="Traditional Arabic" panose="02020603050405020304" pitchFamily="18" charset="-78"/>
              </a:rPr>
              <a:t>injustice or hardship because an organisation has not acted properly/fairly</a:t>
            </a:r>
            <a:r>
              <a:rPr lang="en-GB" sz="1200" b="0" kern="1200" baseline="0" dirty="0" smtClean="0">
                <a:solidFill>
                  <a:schemeClr val="tx1"/>
                </a:solidFill>
                <a:effectLst/>
                <a:latin typeface="Trebuchet MS" panose="020B0603020202020204" pitchFamily="34" charset="0"/>
                <a:ea typeface="+mn-ea"/>
                <a:cs typeface="Traditional Arabic" panose="02020603050405020304" pitchFamily="18" charset="-78"/>
              </a:rPr>
              <a:t> or </a:t>
            </a:r>
            <a:r>
              <a:rPr lang="en-GB" sz="1200" b="0" kern="1200" dirty="0" smtClean="0">
                <a:solidFill>
                  <a:schemeClr val="tx1"/>
                </a:solidFill>
                <a:effectLst/>
                <a:latin typeface="Trebuchet MS" panose="020B0603020202020204" pitchFamily="34" charset="0"/>
                <a:ea typeface="+mn-ea"/>
                <a:cs typeface="Traditional Arabic" panose="02020603050405020304" pitchFamily="18" charset="-78"/>
              </a:rPr>
              <a:t>provided poor service and not put things right.</a:t>
            </a:r>
          </a:p>
          <a:p>
            <a:pPr marL="171450" indent="-171450">
              <a:buFont typeface="Arial" panose="020B0604020202020204" pitchFamily="34" charset="0"/>
              <a:buChar char="•"/>
            </a:pPr>
            <a:r>
              <a:rPr lang="en-GB" sz="1200" kern="1200" dirty="0" smtClean="0">
                <a:solidFill>
                  <a:schemeClr val="tx1"/>
                </a:solidFill>
                <a:effectLst/>
                <a:latin typeface="Trebuchet MS" panose="020B0603020202020204" pitchFamily="34" charset="0"/>
                <a:ea typeface="+mn-ea"/>
                <a:cs typeface="Traditional Arabic" panose="02020603050405020304" pitchFamily="18" charset="-78"/>
              </a:rPr>
              <a:t>listen carefully to both sides</a:t>
            </a:r>
            <a:r>
              <a:rPr lang="en-GB" sz="1200" kern="1200" baseline="0" dirty="0" smtClean="0">
                <a:solidFill>
                  <a:schemeClr val="tx1"/>
                </a:solidFill>
                <a:effectLst/>
                <a:latin typeface="Trebuchet MS" panose="020B0603020202020204" pitchFamily="34" charset="0"/>
                <a:ea typeface="+mn-ea"/>
                <a:cs typeface="Traditional Arabic" panose="02020603050405020304" pitchFamily="18" charset="-78"/>
              </a:rPr>
              <a:t> &amp; </a:t>
            </a:r>
            <a:r>
              <a:rPr lang="en-GB" sz="1200" kern="1200" dirty="0" smtClean="0">
                <a:solidFill>
                  <a:schemeClr val="tx1"/>
                </a:solidFill>
                <a:effectLst/>
                <a:latin typeface="Trebuchet MS" panose="020B0603020202020204" pitchFamily="34" charset="0"/>
                <a:ea typeface="+mn-ea"/>
                <a:cs typeface="Traditional Arabic" panose="02020603050405020304" pitchFamily="18" charset="-78"/>
              </a:rPr>
              <a:t>collect relevant information. </a:t>
            </a:r>
          </a:p>
          <a:p>
            <a:pPr marL="171450" indent="-171450">
              <a:buFont typeface="Arial" panose="020B0604020202020204" pitchFamily="34" charset="0"/>
              <a:buChar char="•"/>
            </a:pPr>
            <a:r>
              <a:rPr lang="en-GB" sz="1200" kern="1200" dirty="0" smtClean="0">
                <a:solidFill>
                  <a:schemeClr val="tx1"/>
                </a:solidFill>
                <a:effectLst/>
                <a:latin typeface="Trebuchet MS" panose="020B0603020202020204" pitchFamily="34" charset="0"/>
                <a:ea typeface="+mn-ea"/>
                <a:cs typeface="Traditional Arabic" panose="02020603050405020304" pitchFamily="18" charset="-78"/>
              </a:rPr>
              <a:t>Our approach</a:t>
            </a:r>
            <a:r>
              <a:rPr lang="en-GB" sz="1200" kern="1200" baseline="0" dirty="0" smtClean="0">
                <a:solidFill>
                  <a:schemeClr val="tx1"/>
                </a:solidFill>
                <a:effectLst/>
                <a:latin typeface="Trebuchet MS" panose="020B0603020202020204" pitchFamily="34" charset="0"/>
                <a:ea typeface="+mn-ea"/>
                <a:cs typeface="Traditional Arabic" panose="02020603050405020304" pitchFamily="18" charset="-78"/>
              </a:rPr>
              <a:t> </a:t>
            </a:r>
            <a:r>
              <a:rPr lang="en-GB" sz="1200" kern="1200" dirty="0" smtClean="0">
                <a:solidFill>
                  <a:schemeClr val="tx1"/>
                </a:solidFill>
                <a:effectLst/>
                <a:latin typeface="Trebuchet MS" panose="020B0603020202020204" pitchFamily="34" charset="0"/>
                <a:ea typeface="+mn-ea"/>
                <a:cs typeface="Traditional Arabic" panose="02020603050405020304" pitchFamily="18" charset="-78"/>
              </a:rPr>
              <a:t>– we compare what happened to what should have happened</a:t>
            </a:r>
            <a:r>
              <a:rPr lang="en-GB" sz="1200" kern="1200" baseline="0" dirty="0" smtClean="0">
                <a:solidFill>
                  <a:schemeClr val="tx1"/>
                </a:solidFill>
                <a:effectLst/>
                <a:latin typeface="Trebuchet MS" panose="020B0603020202020204" pitchFamily="34" charset="0"/>
                <a:ea typeface="+mn-ea"/>
                <a:cs typeface="Traditional Arabic" panose="02020603050405020304" pitchFamily="18" charset="-78"/>
              </a:rPr>
              <a:t> according to relevant regulations, standards and guidance &gt; and we </a:t>
            </a:r>
            <a:r>
              <a:rPr lang="en-GB" sz="1200" kern="1200" dirty="0" smtClean="0">
                <a:solidFill>
                  <a:schemeClr val="tx1"/>
                </a:solidFill>
                <a:effectLst/>
                <a:latin typeface="Trebuchet MS" panose="020B0603020202020204" pitchFamily="34" charset="0"/>
                <a:ea typeface="+mn-ea"/>
                <a:cs typeface="Traditional Arabic" panose="02020603050405020304" pitchFamily="18" charset="-78"/>
              </a:rPr>
              <a:t>make final decisions. I will tell you</a:t>
            </a:r>
            <a:r>
              <a:rPr lang="en-GB" sz="1200" kern="1200" baseline="0" dirty="0" smtClean="0">
                <a:solidFill>
                  <a:schemeClr val="tx1"/>
                </a:solidFill>
                <a:effectLst/>
                <a:latin typeface="Trebuchet MS" panose="020B0603020202020204" pitchFamily="34" charset="0"/>
                <a:ea typeface="+mn-ea"/>
                <a:cs typeface="Traditional Arabic" panose="02020603050405020304" pitchFamily="18" charset="-78"/>
              </a:rPr>
              <a:t> a bit more about that later.</a:t>
            </a:r>
            <a:endParaRPr lang="en-GB" sz="1200" kern="1200" dirty="0" smtClean="0">
              <a:solidFill>
                <a:schemeClr val="tx1"/>
              </a:solidFill>
              <a:effectLst/>
              <a:latin typeface="Trebuchet MS" panose="020B0603020202020204" pitchFamily="34" charset="0"/>
              <a:ea typeface="+mn-ea"/>
              <a:cs typeface="Traditional Arabic" panose="02020603050405020304" pitchFamily="18" charset="-78"/>
            </a:endParaRPr>
          </a:p>
          <a:p>
            <a:pPr marL="171450" indent="-171450">
              <a:buFont typeface="Arial" panose="020B0604020202020204" pitchFamily="34" charset="0"/>
              <a:buChar char="•"/>
            </a:pPr>
            <a:r>
              <a:rPr lang="en-GB" sz="1200" kern="1200" dirty="0" smtClean="0">
                <a:solidFill>
                  <a:schemeClr val="tx1"/>
                </a:solidFill>
                <a:effectLst/>
                <a:latin typeface="Trebuchet MS" panose="020B0603020202020204" pitchFamily="34" charset="0"/>
                <a:ea typeface="+mn-ea"/>
                <a:cs typeface="Traditional Arabic" panose="02020603050405020304" pitchFamily="18" charset="-78"/>
              </a:rPr>
              <a:t>if we find</a:t>
            </a:r>
            <a:r>
              <a:rPr lang="en-GB" sz="1200" kern="1200" baseline="0" dirty="0" smtClean="0">
                <a:solidFill>
                  <a:schemeClr val="tx1"/>
                </a:solidFill>
                <a:effectLst/>
                <a:latin typeface="Trebuchet MS" panose="020B0603020202020204" pitchFamily="34" charset="0"/>
                <a:ea typeface="+mn-ea"/>
                <a:cs typeface="Traditional Arabic" panose="02020603050405020304" pitchFamily="18" charset="-78"/>
              </a:rPr>
              <a:t> no failing or organisation  has rightly resolved person’s complaint we will not uphold the complaint</a:t>
            </a:r>
            <a:r>
              <a:rPr lang="en-GB" sz="1200" kern="1200" dirty="0" smtClean="0">
                <a:solidFill>
                  <a:schemeClr val="tx1"/>
                </a:solidFill>
                <a:effectLst/>
                <a:latin typeface="Trebuchet MS" panose="020B0603020202020204" pitchFamily="34" charset="0"/>
                <a:ea typeface="+mn-ea"/>
                <a:cs typeface="Traditional Arabic" panose="02020603050405020304" pitchFamily="18" charset="-78"/>
              </a:rPr>
              <a:t>. </a:t>
            </a:r>
          </a:p>
          <a:p>
            <a:pPr marL="171450" indent="-171450">
              <a:buFont typeface="Arial" panose="020B0604020202020204" pitchFamily="34" charset="0"/>
              <a:buChar char="•"/>
            </a:pPr>
            <a:r>
              <a:rPr lang="en-GB" sz="1200" kern="1200" baseline="0" dirty="0" smtClean="0">
                <a:solidFill>
                  <a:schemeClr val="tx1"/>
                </a:solidFill>
                <a:effectLst/>
                <a:latin typeface="Trebuchet MS" panose="020B0603020202020204" pitchFamily="34" charset="0"/>
                <a:ea typeface="+mn-ea"/>
                <a:cs typeface="Traditional Arabic" panose="02020603050405020304" pitchFamily="18" charset="-78"/>
              </a:rPr>
              <a:t>if </a:t>
            </a:r>
            <a:r>
              <a:rPr lang="en-GB" sz="1200" kern="1200" dirty="0" smtClean="0">
                <a:solidFill>
                  <a:schemeClr val="tx1"/>
                </a:solidFill>
                <a:effectLst/>
                <a:latin typeface="Trebuchet MS" panose="020B0603020202020204" pitchFamily="34" charset="0"/>
                <a:ea typeface="+mn-ea"/>
                <a:cs typeface="Traditional Arabic" panose="02020603050405020304" pitchFamily="18" charset="-78"/>
              </a:rPr>
              <a:t>we find injustice or hardship because organisation got it wrong and hasn’t but it right we will uphold the complaint and may</a:t>
            </a:r>
            <a:r>
              <a:rPr lang="en-GB" sz="1200" kern="1200" baseline="0" dirty="0" smtClean="0">
                <a:solidFill>
                  <a:schemeClr val="tx1"/>
                </a:solidFill>
                <a:effectLst/>
                <a:latin typeface="Trebuchet MS" panose="020B0603020202020204" pitchFamily="34" charset="0"/>
                <a:ea typeface="+mn-ea"/>
                <a:cs typeface="Traditional Arabic" panose="02020603050405020304" pitchFamily="18" charset="-78"/>
              </a:rPr>
              <a:t> </a:t>
            </a:r>
            <a:r>
              <a:rPr lang="en-GB" sz="1200" kern="1200" dirty="0" smtClean="0">
                <a:solidFill>
                  <a:schemeClr val="tx1"/>
                </a:solidFill>
                <a:effectLst/>
                <a:latin typeface="Trebuchet MS" panose="020B0603020202020204" pitchFamily="34" charset="0"/>
                <a:ea typeface="+mn-ea"/>
                <a:cs typeface="Traditional Arabic" panose="02020603050405020304" pitchFamily="18" charset="-78"/>
              </a:rPr>
              <a:t>make recommendations</a:t>
            </a:r>
            <a:r>
              <a:rPr lang="en-GB" sz="1200" kern="1200" baseline="0" dirty="0" smtClean="0">
                <a:solidFill>
                  <a:schemeClr val="tx1"/>
                </a:solidFill>
                <a:effectLst/>
                <a:latin typeface="Trebuchet MS" panose="020B0603020202020204" pitchFamily="34" charset="0"/>
                <a:ea typeface="+mn-ea"/>
                <a:cs typeface="Traditional Arabic" panose="02020603050405020304" pitchFamily="18" charset="-78"/>
              </a:rPr>
              <a:t>- (</a:t>
            </a:r>
            <a:r>
              <a:rPr lang="en-GB" sz="1200" kern="1200" dirty="0" smtClean="0">
                <a:solidFill>
                  <a:schemeClr val="tx1"/>
                </a:solidFill>
                <a:effectLst/>
                <a:latin typeface="Trebuchet MS" panose="020B0603020202020204" pitchFamily="34" charset="0"/>
                <a:ea typeface="+mn-ea"/>
                <a:cs typeface="Traditional Arabic" panose="02020603050405020304" pitchFamily="18" charset="-78"/>
              </a:rPr>
              <a:t>explanation, apology,  payment,</a:t>
            </a:r>
            <a:r>
              <a:rPr lang="en-GB" sz="1200" kern="1200" baseline="0" dirty="0" smtClean="0">
                <a:solidFill>
                  <a:schemeClr val="tx1"/>
                </a:solidFill>
                <a:effectLst/>
                <a:latin typeface="Trebuchet MS" panose="020B0603020202020204" pitchFamily="34" charset="0"/>
                <a:ea typeface="+mn-ea"/>
                <a:cs typeface="Traditional Arabic" panose="02020603050405020304" pitchFamily="18" charset="-78"/>
              </a:rPr>
              <a:t> </a:t>
            </a:r>
            <a:r>
              <a:rPr lang="en-GB" sz="1200" kern="1200" dirty="0" smtClean="0">
                <a:solidFill>
                  <a:schemeClr val="tx1"/>
                </a:solidFill>
                <a:effectLst/>
                <a:latin typeface="Trebuchet MS" panose="020B0603020202020204" pitchFamily="34" charset="0"/>
                <a:ea typeface="+mn-ea"/>
                <a:cs typeface="Traditional Arabic" panose="02020603050405020304" pitchFamily="18" charset="-78"/>
              </a:rPr>
              <a:t>action </a:t>
            </a:r>
            <a:r>
              <a:rPr lang="en-GB" sz="1200" kern="1200" baseline="0" dirty="0" smtClean="0">
                <a:solidFill>
                  <a:schemeClr val="tx1"/>
                </a:solidFill>
                <a:effectLst/>
                <a:latin typeface="Trebuchet MS" panose="020B0603020202020204" pitchFamily="34" charset="0"/>
                <a:ea typeface="+mn-ea"/>
                <a:cs typeface="Traditional Arabic" panose="02020603050405020304" pitchFamily="18" charset="-78"/>
              </a:rPr>
              <a:t>plan etc.)</a:t>
            </a:r>
            <a:endParaRPr lang="en-GB" sz="1200" kern="1200" dirty="0" smtClean="0">
              <a:solidFill>
                <a:schemeClr val="tx1"/>
              </a:solidFill>
              <a:effectLst/>
              <a:latin typeface="Trebuchet MS" panose="020B0603020202020204" pitchFamily="34" charset="0"/>
              <a:ea typeface="+mn-ea"/>
              <a:cs typeface="Traditional Arabic" panose="02020603050405020304" pitchFamily="18" charset="-78"/>
            </a:endParaRPr>
          </a:p>
          <a:p>
            <a:endParaRPr lang="en-GB" baseline="0" dirty="0">
              <a:latin typeface="Trebuchet MS" panose="020B0603020202020204" pitchFamily="34" charset="0"/>
            </a:endParaRPr>
          </a:p>
          <a:p>
            <a:endParaRPr lang="en-GB" baseline="0" dirty="0">
              <a:latin typeface="Trebuchet MS" panose="020B0603020202020204" pitchFamily="34" charset="0"/>
            </a:endParaRPr>
          </a:p>
          <a:p>
            <a:endParaRPr lang="en-GB" dirty="0">
              <a:latin typeface="Trebuchet MS" panose="020B0603020202020204" pitchFamily="34" charset="0"/>
            </a:endParaRPr>
          </a:p>
        </p:txBody>
      </p:sp>
      <p:sp>
        <p:nvSpPr>
          <p:cNvPr id="4" name="Slide Number Placeholder 3"/>
          <p:cNvSpPr>
            <a:spLocks noGrp="1"/>
          </p:cNvSpPr>
          <p:nvPr>
            <p:ph type="sldNum" sz="quarter" idx="10"/>
          </p:nvPr>
        </p:nvSpPr>
        <p:spPr/>
        <p:txBody>
          <a:bodyPr/>
          <a:lstStyle/>
          <a:p>
            <a:pPr>
              <a:defRPr/>
            </a:pPr>
            <a:fld id="{A72B96DF-4EDE-4191-9F0F-211BA91661B9}" type="slidenum">
              <a:rPr lang="en-GB" smtClean="0"/>
              <a:pPr>
                <a:defRPr/>
              </a:pPr>
              <a:t>3</a:t>
            </a:fld>
            <a:endParaRPr lang="en-GB" dirty="0"/>
          </a:p>
        </p:txBody>
      </p:sp>
    </p:spTree>
    <p:extLst>
      <p:ext uri="{BB962C8B-B14F-4D97-AF65-F5344CB8AC3E}">
        <p14:creationId xmlns:p14="http://schemas.microsoft.com/office/powerpoint/2010/main" val="1490496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GB" sz="1200" b="1" kern="1200" baseline="0" dirty="0" smtClean="0">
                <a:solidFill>
                  <a:schemeClr val="tx1"/>
                </a:solidFill>
                <a:effectLst/>
                <a:latin typeface="+mn-lt"/>
                <a:ea typeface="+mn-ea"/>
                <a:cs typeface="+mn-cs"/>
              </a:rPr>
              <a:t>So how do we decide whether to uphold a complaint or not</a:t>
            </a:r>
          </a:p>
          <a:p>
            <a:pPr marL="0" lvl="0" indent="0">
              <a:buFont typeface="Arial" panose="020B0604020202020204" pitchFamily="34" charset="0"/>
              <a:buNone/>
            </a:pPr>
            <a:endParaRPr lang="en-GB" sz="1200" b="1" kern="1200" baseline="0" dirty="0" smtClean="0">
              <a:solidFill>
                <a:schemeClr val="tx1"/>
              </a:solidFill>
              <a:effectLst/>
              <a:latin typeface="+mn-lt"/>
              <a:ea typeface="+mn-ea"/>
              <a:cs typeface="+mn-cs"/>
            </a:endParaRPr>
          </a:p>
          <a:p>
            <a:pPr marL="0" lvl="0" indent="0">
              <a:buFont typeface="Arial" panose="020B0604020202020204" pitchFamily="34" charset="0"/>
              <a:buNone/>
            </a:pPr>
            <a:endParaRPr lang="en-GB" sz="1200" b="1" kern="1200" baseline="0" dirty="0" smtClean="0">
              <a:solidFill>
                <a:schemeClr val="tx1"/>
              </a:solidFill>
              <a:effectLst/>
              <a:latin typeface="+mn-lt"/>
              <a:ea typeface="+mn-ea"/>
              <a:cs typeface="+mn-cs"/>
            </a:endParaRPr>
          </a:p>
          <a:p>
            <a:pPr marL="0" lvl="0" indent="0">
              <a:buFont typeface="Arial" panose="020B0604020202020204" pitchFamily="34" charset="0"/>
              <a:buNone/>
            </a:pPr>
            <a:r>
              <a:rPr lang="en-GB" sz="1200" b="0" kern="1200" baseline="0" dirty="0" smtClean="0">
                <a:solidFill>
                  <a:schemeClr val="tx1"/>
                </a:solidFill>
                <a:effectLst/>
                <a:latin typeface="+mn-lt"/>
                <a:ea typeface="+mn-ea"/>
                <a:cs typeface="+mn-cs"/>
              </a:rPr>
              <a:t>In a nut shell, in our investigations  we </a:t>
            </a:r>
            <a:r>
              <a:rPr lang="en-GB" sz="1200" b="0" i="0" kern="1200" dirty="0" smtClean="0">
                <a:latin typeface="Trebuchet MS" panose="020B0603020202020204" pitchFamily="34" charset="0"/>
              </a:rPr>
              <a:t>look to see if what happened was in keeping with relevant regulations, standards, policies and published guidance. If it wasn’t, we look to see what impact that shortfall has had and, if it has caused hardship or injustice, has that already been remedied by the organisation.</a:t>
            </a:r>
            <a:r>
              <a:rPr lang="en-GB" sz="1200" b="0" i="0" kern="1200" baseline="0" dirty="0" smtClean="0">
                <a:latin typeface="Trebuchet MS" panose="020B0603020202020204" pitchFamily="34" charset="0"/>
              </a:rPr>
              <a:t> </a:t>
            </a:r>
            <a:endParaRPr lang="en-GB" sz="1200" b="0" kern="1200" baseline="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4</a:t>
            </a:fld>
            <a:endParaRPr lang="en-GB"/>
          </a:p>
        </p:txBody>
      </p:sp>
    </p:spTree>
    <p:extLst>
      <p:ext uri="{BB962C8B-B14F-4D97-AF65-F5344CB8AC3E}">
        <p14:creationId xmlns:p14="http://schemas.microsoft.com/office/powerpoint/2010/main" val="1132675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Aim is to make our standard clear. Not new just clarification of what we do. Focus is still on good clinical care and driving improvements in public service so that people do receive good care and treatment.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Relevant standards and guidance</a:t>
            </a:r>
            <a:r>
              <a:rPr lang="en-GB" sz="1200" baseline="0" dirty="0" smtClean="0"/>
              <a:t> may include: NICE guidance, clinical pathways, professional Regulators Codes of Practice, guidance from Royal Colleges, local protocols and policies, published research </a:t>
            </a:r>
            <a:r>
              <a:rPr lang="en-GB" sz="1200" baseline="0" dirty="0" err="1" smtClean="0"/>
              <a:t>etc</a:t>
            </a: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Where there are no established standards – an evidence based rationale or justification for the care or treatment provided.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One small change though that has flowed from this work is s small change to our casework process to make sure</a:t>
            </a:r>
            <a:r>
              <a:rPr lang="en-GB" sz="1200" baseline="0" dirty="0" smtClean="0"/>
              <a:t> we have a good understanding – right at the start of our investigation – what lay behind the clinical decision making in a case. </a:t>
            </a:r>
            <a:r>
              <a:rPr lang="en-GB" sz="1200" dirty="0" smtClean="0"/>
              <a:t>Ideally</a:t>
            </a:r>
            <a:r>
              <a:rPr lang="en-GB" sz="1200" baseline="0" dirty="0" smtClean="0"/>
              <a:t> this will already be embed in local responses when setting out whether or not something went wrong with care/service provided</a:t>
            </a:r>
            <a:endParaRPr lang="en-GB" sz="1200"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5</a:t>
            </a:fld>
            <a:endParaRPr lang="en-GB"/>
          </a:p>
        </p:txBody>
      </p:sp>
    </p:spTree>
    <p:extLst>
      <p:ext uri="{BB962C8B-B14F-4D97-AF65-F5344CB8AC3E}">
        <p14:creationId xmlns:p14="http://schemas.microsoft.com/office/powerpoint/2010/main" val="1367881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Trebuchet MS" panose="020B0603020202020204" pitchFamily="34" charset="0"/>
                <a:ea typeface="+mn-ea"/>
                <a:cs typeface="+mn-cs"/>
              </a:rPr>
              <a:t> </a:t>
            </a:r>
          </a:p>
          <a:p>
            <a:r>
              <a:rPr lang="en-GB" sz="1200" kern="1200" dirty="0" smtClean="0">
                <a:solidFill>
                  <a:schemeClr val="tx1"/>
                </a:solidFill>
                <a:effectLst/>
                <a:latin typeface="Trebuchet MS" panose="020B0603020202020204" pitchFamily="34" charset="0"/>
                <a:ea typeface="+mn-ea"/>
                <a:cs typeface="+mn-cs"/>
              </a:rPr>
              <a:t>Research shows that the more a person feels that the process has been fair, the more likely they are to accept a decision that goes against them. What people want in complaint decision-making includes:</a:t>
            </a:r>
          </a:p>
          <a:p>
            <a:endParaRPr lang="en-GB" sz="1200" kern="1200" dirty="0" smtClean="0">
              <a:solidFill>
                <a:schemeClr val="tx1"/>
              </a:solidFill>
              <a:effectLst/>
              <a:latin typeface="Trebuchet MS" panose="020B0603020202020204" pitchFamily="34" charset="0"/>
              <a:ea typeface="+mn-ea"/>
              <a:cs typeface="+mn-cs"/>
            </a:endParaRPr>
          </a:p>
          <a:p>
            <a:pPr marL="171450" lvl="0" indent="-171450">
              <a:buFont typeface="Arial" panose="020B0604020202020204" pitchFamily="34" charset="0"/>
              <a:buChar char="•"/>
            </a:pPr>
            <a:r>
              <a:rPr lang="en-GB" sz="1200" kern="1200" dirty="0" smtClean="0">
                <a:solidFill>
                  <a:schemeClr val="tx1"/>
                </a:solidFill>
                <a:effectLst/>
                <a:latin typeface="Trebuchet MS" panose="020B0603020202020204" pitchFamily="34" charset="0"/>
                <a:ea typeface="+mn-ea"/>
                <a:cs typeface="+mn-cs"/>
              </a:rPr>
              <a:t>a real opportunity to be heard and have input into the process before a decision is made;</a:t>
            </a:r>
          </a:p>
          <a:p>
            <a:pPr marL="171450" lvl="0" indent="-171450">
              <a:buFont typeface="Arial" panose="020B0604020202020204" pitchFamily="34" charset="0"/>
              <a:buChar char="•"/>
            </a:pPr>
            <a:r>
              <a:rPr lang="en-GB" sz="1200" kern="1200" dirty="0" smtClean="0">
                <a:solidFill>
                  <a:schemeClr val="tx1"/>
                </a:solidFill>
                <a:effectLst/>
                <a:latin typeface="Trebuchet MS" panose="020B0603020202020204" pitchFamily="34" charset="0"/>
                <a:ea typeface="+mn-ea"/>
                <a:cs typeface="+mn-cs"/>
              </a:rPr>
              <a:t>to see how decisions are made via clear, understandable and transparent rules; and</a:t>
            </a:r>
          </a:p>
          <a:p>
            <a:pPr marL="171450" lvl="0" indent="-171450">
              <a:buFont typeface="Arial" panose="020B0604020202020204" pitchFamily="34" charset="0"/>
              <a:buChar char="•"/>
            </a:pPr>
            <a:r>
              <a:rPr lang="en-GB" sz="1200" kern="1200" dirty="0" smtClean="0">
                <a:solidFill>
                  <a:schemeClr val="tx1"/>
                </a:solidFill>
                <a:effectLst/>
                <a:latin typeface="Trebuchet MS" panose="020B0603020202020204" pitchFamily="34" charset="0"/>
                <a:ea typeface="+mn-ea"/>
                <a:cs typeface="+mn-cs"/>
              </a:rPr>
              <a:t>complaint handlers showing they are acting sensitively and impartially by basing decisions on objective information and known appropriate criteria.</a:t>
            </a:r>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6</a:t>
            </a:fld>
            <a:endParaRPr lang="en-GB"/>
          </a:p>
        </p:txBody>
      </p:sp>
    </p:spTree>
    <p:extLst>
      <p:ext uri="{BB962C8B-B14F-4D97-AF65-F5344CB8AC3E}">
        <p14:creationId xmlns:p14="http://schemas.microsoft.com/office/powerpoint/2010/main" val="2355600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now going to look at 3 case studies.  They are real complaints,</a:t>
            </a:r>
            <a:r>
              <a:rPr lang="en-GB" baseline="0" dirty="0" smtClean="0"/>
              <a:t> although I have anonymised and simplified for this presentation.  All three complainants were not happy with the local response to their complaint and came to the Ombudsman.  </a:t>
            </a:r>
            <a:r>
              <a:rPr lang="en-GB" i="1" baseline="0" dirty="0" smtClean="0"/>
              <a:t>Give out practice response letters</a:t>
            </a:r>
          </a:p>
          <a:p>
            <a:endParaRPr lang="en-GB" baseline="0" dirty="0" smtClean="0"/>
          </a:p>
          <a:p>
            <a:r>
              <a:rPr lang="en-GB" baseline="0" dirty="0" smtClean="0"/>
              <a:t>We want you to consider how you would deal with each complaint.  How would you establish what happened?  What steps would you take.</a:t>
            </a:r>
          </a:p>
          <a:p>
            <a:endParaRPr lang="en-GB" baseline="0" dirty="0" smtClean="0"/>
          </a:p>
          <a:p>
            <a:r>
              <a:rPr lang="en-GB" baseline="0" dirty="0" smtClean="0"/>
              <a:t>Put your Ombudsman hat on and think about using our approach.</a:t>
            </a:r>
          </a:p>
          <a:p>
            <a:endParaRPr lang="en-GB" baseline="0" dirty="0" smtClean="0"/>
          </a:p>
          <a:p>
            <a:r>
              <a:rPr lang="en-GB" baseline="0" dirty="0" smtClean="0"/>
              <a:t>Compare what happened and what should have happened…</a:t>
            </a:r>
          </a:p>
          <a:p>
            <a:endParaRPr lang="en-GB" baseline="0" dirty="0" smtClean="0"/>
          </a:p>
          <a:p>
            <a:r>
              <a:rPr lang="en-GB" baseline="0" dirty="0" smtClean="0"/>
              <a:t>Ask for comments now, or delegates could discuss in groups (depending on size of audience)</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7</a:t>
            </a:fld>
            <a:endParaRPr lang="en-GB"/>
          </a:p>
        </p:txBody>
      </p:sp>
    </p:spTree>
    <p:extLst>
      <p:ext uri="{BB962C8B-B14F-4D97-AF65-F5344CB8AC3E}">
        <p14:creationId xmlns:p14="http://schemas.microsoft.com/office/powerpoint/2010/main" val="2863120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a:r>
            <a:br>
              <a:rPr lang="en-GB" dirty="0" smtClean="0"/>
            </a:br>
            <a:r>
              <a:rPr lang="en-GB" dirty="0" smtClean="0"/>
              <a:t>Our</a:t>
            </a:r>
            <a:r>
              <a:rPr lang="en-GB" baseline="0" dirty="0" smtClean="0"/>
              <a:t> approach is set out in the clinical standard.</a:t>
            </a:r>
          </a:p>
          <a:p>
            <a:endParaRPr lang="en-GB" baseline="0" dirty="0" smtClean="0"/>
          </a:p>
          <a:p>
            <a:r>
              <a:rPr lang="en-GB" baseline="0" dirty="0" smtClean="0"/>
              <a:t>To see what happened we will look at relevant evidence </a:t>
            </a:r>
            <a:r>
              <a:rPr lang="en-GB" baseline="0" dirty="0" err="1" smtClean="0"/>
              <a:t>eg</a:t>
            </a:r>
            <a:r>
              <a:rPr lang="en-GB" baseline="0" dirty="0" smtClean="0"/>
              <a:t> medical records the local complaint response, the account of events from the doctors involved.  To establish what should have happened we will consider what the relevant guidance says.  Our caseworkers will ask one of our GP clinical advisers for their input on the case.</a:t>
            </a:r>
          </a:p>
          <a:p>
            <a:endParaRPr lang="en-GB" baseline="0" dirty="0" smtClean="0"/>
          </a:p>
          <a:p>
            <a:r>
              <a:rPr lang="en-GB" baseline="0" dirty="0" smtClean="0"/>
              <a:t>In this case our clinical adviser told us that:</a:t>
            </a:r>
          </a:p>
          <a:p>
            <a:r>
              <a:rPr lang="en-GB" sz="1200" b="1" i="0" kern="1200" dirty="0" smtClean="0">
                <a:solidFill>
                  <a:schemeClr val="tx1"/>
                </a:solidFill>
                <a:effectLst/>
                <a:latin typeface="+mn-lt"/>
                <a:ea typeface="+mn-ea"/>
                <a:cs typeface="+mn-cs"/>
              </a:rPr>
              <a:t>Relevant guidance is NICE Clinical Knowledge Summaries section on NSAIDs; - prescribing issues. It states:</a:t>
            </a:r>
            <a:r>
              <a:rPr lang="en-GB" dirty="0" smtClean="0"/>
              <a:t/>
            </a:r>
            <a:br>
              <a:rPr lang="en-GB" dirty="0" smtClean="0"/>
            </a:br>
            <a:r>
              <a:rPr lang="en-GB" dirty="0" smtClean="0"/>
              <a:t/>
            </a:r>
            <a:br>
              <a:rPr lang="en-GB" dirty="0" smtClean="0"/>
            </a:br>
            <a:r>
              <a:rPr lang="en-GB" sz="1200" b="1" i="0" kern="1200" dirty="0" smtClean="0">
                <a:solidFill>
                  <a:schemeClr val="tx1"/>
                </a:solidFill>
                <a:effectLst/>
                <a:latin typeface="+mn-lt"/>
                <a:ea typeface="+mn-ea"/>
                <a:cs typeface="+mn-cs"/>
              </a:rPr>
              <a:t>Risk factors for NSAID–induced gastrointestinal (GI) adverse events include:</a:t>
            </a:r>
            <a:r>
              <a:rPr lang="en-GB" dirty="0" smtClean="0"/>
              <a:t/>
            </a:r>
            <a:br>
              <a:rPr lang="en-GB" dirty="0" smtClean="0"/>
            </a:br>
            <a:r>
              <a:rPr lang="en-GB" sz="1200" b="1" i="0" kern="1200" dirty="0" smtClean="0">
                <a:solidFill>
                  <a:schemeClr val="tx1"/>
                </a:solidFill>
                <a:effectLst/>
                <a:latin typeface="+mn-lt"/>
                <a:ea typeface="+mn-ea"/>
                <a:cs typeface="+mn-cs"/>
              </a:rPr>
              <a:t>Aged over 65 years.</a:t>
            </a:r>
            <a:r>
              <a:rPr lang="en-GB" dirty="0" smtClean="0"/>
              <a:t/>
            </a:r>
            <a:br>
              <a:rPr lang="en-GB" dirty="0" smtClean="0"/>
            </a:br>
            <a:r>
              <a:rPr lang="en-GB" sz="1200" b="1" i="0" kern="1200" dirty="0" smtClean="0">
                <a:solidFill>
                  <a:schemeClr val="tx1"/>
                </a:solidFill>
                <a:effectLst/>
                <a:latin typeface="+mn-lt"/>
                <a:ea typeface="+mn-ea"/>
                <a:cs typeface="+mn-cs"/>
              </a:rPr>
              <a:t>A high dose of an NSAID.</a:t>
            </a:r>
            <a:r>
              <a:rPr lang="en-GB" dirty="0" smtClean="0"/>
              <a:t/>
            </a:r>
            <a:br>
              <a:rPr lang="en-GB" dirty="0" smtClean="0"/>
            </a:br>
            <a:r>
              <a:rPr lang="en-GB" sz="1200" b="1" i="0" kern="1200" dirty="0" smtClean="0">
                <a:solidFill>
                  <a:schemeClr val="tx1"/>
                </a:solidFill>
                <a:effectLst/>
                <a:latin typeface="+mn-lt"/>
                <a:ea typeface="+mn-ea"/>
                <a:cs typeface="+mn-cs"/>
              </a:rPr>
              <a:t>A history of gastroduodenal ulcer, GI bleeding, or gastroduodenal perforation.</a:t>
            </a:r>
            <a:r>
              <a:rPr lang="en-GB" dirty="0" smtClean="0"/>
              <a:t/>
            </a:r>
            <a:br>
              <a:rPr lang="en-GB" dirty="0" smtClean="0"/>
            </a:br>
            <a:r>
              <a:rPr lang="en-GB" sz="1200" b="1" i="0" kern="1200" dirty="0" smtClean="0">
                <a:solidFill>
                  <a:schemeClr val="tx1"/>
                </a:solidFill>
                <a:effectLst/>
                <a:latin typeface="+mn-lt"/>
                <a:ea typeface="+mn-ea"/>
                <a:cs typeface="+mn-cs"/>
              </a:rPr>
              <a:t>Concomitant use of medications that are known to increase the likelihood of upper GI adverse events (for example, anticoagulants, corticosteroids, selective serotonin reuptake inhibitors [SSRIs]).</a:t>
            </a:r>
            <a:r>
              <a:rPr lang="en-GB" dirty="0" smtClean="0"/>
              <a:t/>
            </a:r>
            <a:br>
              <a:rPr lang="en-GB" dirty="0" smtClean="0"/>
            </a:br>
            <a:r>
              <a:rPr lang="en-GB" sz="1200" b="1" i="0" kern="1200" dirty="0" smtClean="0">
                <a:solidFill>
                  <a:schemeClr val="tx1"/>
                </a:solidFill>
                <a:effectLst/>
                <a:latin typeface="+mn-lt"/>
                <a:ea typeface="+mn-ea"/>
                <a:cs typeface="+mn-cs"/>
              </a:rPr>
              <a:t>A serious comorbidity, such as cardiovascular disease, hepatic or renal impairment (including dehydration), diabetes, or hypertension. </a:t>
            </a:r>
            <a:r>
              <a:rPr lang="en-GB" dirty="0" smtClean="0"/>
              <a:t/>
            </a:r>
            <a:br>
              <a:rPr lang="en-GB" dirty="0" smtClean="0"/>
            </a:br>
            <a:r>
              <a:rPr lang="en-GB" sz="1200" b="1" i="0" kern="1200" dirty="0" smtClean="0">
                <a:solidFill>
                  <a:schemeClr val="tx1"/>
                </a:solidFill>
                <a:effectLst/>
                <a:latin typeface="+mn-lt"/>
                <a:ea typeface="+mn-ea"/>
                <a:cs typeface="+mn-cs"/>
              </a:rPr>
              <a:t>Heavy smoking. </a:t>
            </a:r>
            <a:r>
              <a:rPr lang="en-GB" dirty="0" smtClean="0"/>
              <a:t/>
            </a:r>
            <a:br>
              <a:rPr lang="en-GB" dirty="0" smtClean="0"/>
            </a:br>
            <a:r>
              <a:rPr lang="en-GB" sz="1200" b="1" i="0" kern="1200" dirty="0" smtClean="0">
                <a:solidFill>
                  <a:schemeClr val="tx1"/>
                </a:solidFill>
                <a:effectLst/>
                <a:latin typeface="+mn-lt"/>
                <a:ea typeface="+mn-ea"/>
                <a:cs typeface="+mn-cs"/>
              </a:rPr>
              <a:t>Excessive alcohol consumption. </a:t>
            </a:r>
            <a:r>
              <a:rPr lang="en-GB" dirty="0" smtClean="0"/>
              <a:t/>
            </a:r>
            <a:br>
              <a:rPr lang="en-GB" dirty="0" smtClean="0"/>
            </a:br>
            <a:r>
              <a:rPr lang="en-GB" sz="1200" b="1" i="0" kern="1200" dirty="0" smtClean="0">
                <a:solidFill>
                  <a:schemeClr val="tx1"/>
                </a:solidFill>
                <a:effectLst/>
                <a:latin typeface="+mn-lt"/>
                <a:ea typeface="+mn-ea"/>
                <a:cs typeface="+mn-cs"/>
              </a:rPr>
              <a:t>Previous adverse reaction to NSAIDs.</a:t>
            </a:r>
            <a:r>
              <a:rPr lang="en-GB" dirty="0" smtClean="0"/>
              <a:t/>
            </a:r>
            <a:br>
              <a:rPr lang="en-GB" dirty="0" smtClean="0"/>
            </a:br>
            <a:r>
              <a:rPr lang="en-GB" sz="1200" b="1" i="0" kern="1200" dirty="0" smtClean="0">
                <a:solidFill>
                  <a:schemeClr val="tx1"/>
                </a:solidFill>
                <a:effectLst/>
                <a:latin typeface="+mn-lt"/>
                <a:ea typeface="+mn-ea"/>
                <a:cs typeface="+mn-cs"/>
              </a:rPr>
              <a:t>Prolonged requirement for NSAIDs.</a:t>
            </a:r>
            <a:r>
              <a:rPr lang="en-GB" dirty="0" smtClean="0"/>
              <a:t/>
            </a:r>
            <a:br>
              <a:rPr lang="en-GB" dirty="0" smtClean="0"/>
            </a:br>
            <a:r>
              <a:rPr lang="en-GB" sz="1200" b="1" i="0" kern="1200" dirty="0" smtClean="0">
                <a:solidFill>
                  <a:schemeClr val="tx1"/>
                </a:solidFill>
                <a:effectLst/>
                <a:latin typeface="+mn-lt"/>
                <a:ea typeface="+mn-ea"/>
                <a:cs typeface="+mn-cs"/>
              </a:rPr>
              <a:t>People are considered at: </a:t>
            </a:r>
            <a:r>
              <a:rPr lang="en-GB" dirty="0" smtClean="0"/>
              <a:t/>
            </a:r>
            <a:br>
              <a:rPr lang="en-GB" dirty="0" smtClean="0"/>
            </a:br>
            <a:r>
              <a:rPr lang="en-GB" sz="1200" b="1" i="0" kern="1200" dirty="0" smtClean="0">
                <a:solidFill>
                  <a:schemeClr val="tx1"/>
                </a:solidFill>
                <a:effectLst/>
                <a:latin typeface="+mn-lt"/>
                <a:ea typeface="+mn-ea"/>
                <a:cs typeface="+mn-cs"/>
              </a:rPr>
              <a:t>High risk if they have a history of previously complicated ulcer, or multiple (more than two) risk factors.</a:t>
            </a:r>
            <a:r>
              <a:rPr lang="en-GB" dirty="0" smtClean="0"/>
              <a:t/>
            </a:r>
            <a:br>
              <a:rPr lang="en-GB" dirty="0" smtClean="0"/>
            </a:br>
            <a:r>
              <a:rPr lang="en-GB" sz="1200" b="1" i="0" kern="1200" dirty="0" smtClean="0">
                <a:solidFill>
                  <a:schemeClr val="tx1"/>
                </a:solidFill>
                <a:effectLst/>
                <a:latin typeface="+mn-lt"/>
                <a:ea typeface="+mn-ea"/>
                <a:cs typeface="+mn-cs"/>
              </a:rPr>
              <a:t>Moderate risk if they have 1–2 risk factors.</a:t>
            </a:r>
            <a:r>
              <a:rPr lang="en-GB" dirty="0" smtClean="0"/>
              <a:t/>
            </a:r>
            <a:br>
              <a:rPr lang="en-GB" dirty="0" smtClean="0"/>
            </a:br>
            <a:r>
              <a:rPr lang="en-GB" sz="1200" b="1" i="0" kern="1200" dirty="0" smtClean="0">
                <a:solidFill>
                  <a:schemeClr val="tx1"/>
                </a:solidFill>
                <a:effectLst/>
                <a:latin typeface="+mn-lt"/>
                <a:ea typeface="+mn-ea"/>
                <a:cs typeface="+mn-cs"/>
              </a:rPr>
              <a:t>Low risk if they have no risk factors.</a:t>
            </a:r>
            <a:r>
              <a:rPr lang="en-GB" dirty="0" smtClean="0"/>
              <a:t/>
            </a:r>
            <a:br>
              <a:rPr lang="en-GB" dirty="0" smtClean="0"/>
            </a:br>
            <a:r>
              <a:rPr lang="en-GB" dirty="0" smtClean="0"/>
              <a:t/>
            </a:r>
            <a:br>
              <a:rPr lang="en-GB" dirty="0" smtClean="0"/>
            </a:br>
            <a:r>
              <a:rPr lang="en-GB" sz="1200" b="1" i="0" kern="1200" dirty="0" smtClean="0">
                <a:solidFill>
                  <a:schemeClr val="tx1"/>
                </a:solidFill>
                <a:effectLst/>
                <a:latin typeface="+mn-lt"/>
                <a:ea typeface="+mn-ea"/>
                <a:cs typeface="+mn-cs"/>
              </a:rPr>
              <a:t>For people:</a:t>
            </a:r>
            <a:r>
              <a:rPr lang="en-GB" dirty="0" smtClean="0"/>
              <a:t/>
            </a:r>
            <a:br>
              <a:rPr lang="en-GB" dirty="0" smtClean="0"/>
            </a:br>
            <a:r>
              <a:rPr lang="en-GB" sz="1200" b="1" i="0" kern="1200" dirty="0" smtClean="0">
                <a:solidFill>
                  <a:schemeClr val="tx1"/>
                </a:solidFill>
                <a:effectLst/>
                <a:latin typeface="+mn-lt"/>
                <a:ea typeface="+mn-ea"/>
                <a:cs typeface="+mn-cs"/>
              </a:rPr>
              <a:t>With osteoarthritis and rheumatoid arthritis — co-prescribe a proton pump inhibitor (PPI) with an NSAID (see Table 1 for licensed doses of PPIs for </a:t>
            </a:r>
            <a:r>
              <a:rPr lang="en-GB" sz="1200" b="1" i="0" kern="1200" dirty="0" err="1" smtClean="0">
                <a:solidFill>
                  <a:schemeClr val="tx1"/>
                </a:solidFill>
                <a:effectLst/>
                <a:latin typeface="+mn-lt"/>
                <a:ea typeface="+mn-ea"/>
                <a:cs typeface="+mn-cs"/>
              </a:rPr>
              <a:t>gastroprotection</a:t>
            </a:r>
            <a:r>
              <a:rPr lang="en-GB" sz="1200" b="1" i="0" kern="1200" dirty="0" smtClean="0">
                <a:solidFill>
                  <a:schemeClr val="tx1"/>
                </a:solidFill>
                <a:effectLst/>
                <a:latin typeface="+mn-lt"/>
                <a:ea typeface="+mn-ea"/>
                <a:cs typeface="+mn-cs"/>
              </a:rPr>
              <a:t>).</a:t>
            </a:r>
            <a:r>
              <a:rPr lang="en-GB" dirty="0" smtClean="0"/>
              <a:t/>
            </a:r>
            <a:br>
              <a:rPr lang="en-GB" dirty="0" smtClean="0"/>
            </a:br>
            <a:r>
              <a:rPr lang="en-GB" sz="1200" b="1" i="0" kern="1200" dirty="0" smtClean="0">
                <a:solidFill>
                  <a:schemeClr val="tx1"/>
                </a:solidFill>
                <a:effectLst/>
                <a:latin typeface="+mn-lt"/>
                <a:ea typeface="+mn-ea"/>
                <a:cs typeface="+mn-cs"/>
              </a:rPr>
              <a:t>Who are elderly — co-prescribe a PPI with an NSAID. </a:t>
            </a:r>
            <a:r>
              <a:rPr lang="en-GB" dirty="0" smtClean="0"/>
              <a:t/>
            </a:r>
            <a:br>
              <a:rPr lang="en-GB" dirty="0" smtClean="0"/>
            </a:br>
            <a:r>
              <a:rPr lang="en-GB" sz="1200" b="1" i="0" kern="1200" dirty="0" smtClean="0">
                <a:solidFill>
                  <a:schemeClr val="tx1"/>
                </a:solidFill>
                <a:effectLst/>
                <a:latin typeface="+mn-lt"/>
                <a:ea typeface="+mn-ea"/>
                <a:cs typeface="+mn-cs"/>
              </a:rPr>
              <a:t>With low back pain, axial </a:t>
            </a:r>
            <a:r>
              <a:rPr lang="en-GB" sz="1200" b="1" i="0" kern="1200" dirty="0" err="1" smtClean="0">
                <a:solidFill>
                  <a:schemeClr val="tx1"/>
                </a:solidFill>
                <a:effectLst/>
                <a:latin typeface="+mn-lt"/>
                <a:ea typeface="+mn-ea"/>
                <a:cs typeface="+mn-cs"/>
              </a:rPr>
              <a:t>spondyloarthritis</a:t>
            </a:r>
            <a:r>
              <a:rPr lang="en-GB" sz="1200" b="1" i="0" kern="1200" dirty="0" smtClean="0">
                <a:solidFill>
                  <a:schemeClr val="tx1"/>
                </a:solidFill>
                <a:effectLst/>
                <a:latin typeface="+mn-lt"/>
                <a:ea typeface="+mn-ea"/>
                <a:cs typeface="+mn-cs"/>
              </a:rPr>
              <a:t>, psoriatic arthritis and other peripheral </a:t>
            </a:r>
            <a:r>
              <a:rPr lang="en-GB" sz="1200" b="1" i="0" kern="1200" dirty="0" err="1" smtClean="0">
                <a:solidFill>
                  <a:schemeClr val="tx1"/>
                </a:solidFill>
                <a:effectLst/>
                <a:latin typeface="+mn-lt"/>
                <a:ea typeface="+mn-ea"/>
                <a:cs typeface="+mn-cs"/>
              </a:rPr>
              <a:t>spondyloarthritides</a:t>
            </a:r>
            <a:r>
              <a:rPr lang="en-GB" sz="1200" b="1" i="0" kern="1200" dirty="0" smtClean="0">
                <a:solidFill>
                  <a:schemeClr val="tx1"/>
                </a:solidFill>
                <a:effectLst/>
                <a:latin typeface="+mn-lt"/>
                <a:ea typeface="+mn-ea"/>
                <a:cs typeface="+mn-cs"/>
              </a:rPr>
              <a:t> — consider </a:t>
            </a:r>
            <a:r>
              <a:rPr lang="en-GB" sz="1200" b="1" i="0" kern="1200" dirty="0" err="1" smtClean="0">
                <a:solidFill>
                  <a:schemeClr val="tx1"/>
                </a:solidFill>
                <a:effectLst/>
                <a:latin typeface="+mn-lt"/>
                <a:ea typeface="+mn-ea"/>
                <a:cs typeface="+mn-cs"/>
              </a:rPr>
              <a:t>gastroprotection</a:t>
            </a:r>
            <a:r>
              <a:rPr lang="en-GB" sz="1200" b="1" i="0" kern="1200" dirty="0" smtClean="0">
                <a:solidFill>
                  <a:schemeClr val="tx1"/>
                </a:solidFill>
                <a:effectLst/>
                <a:latin typeface="+mn-lt"/>
                <a:ea typeface="+mn-ea"/>
                <a:cs typeface="+mn-cs"/>
              </a:rPr>
              <a:t> when prescribing an NSAID. </a:t>
            </a:r>
            <a:r>
              <a:rPr lang="en-GB" dirty="0" smtClean="0"/>
              <a:t/>
            </a:r>
            <a:br>
              <a:rPr lang="en-GB" dirty="0" smtClean="0"/>
            </a:br>
            <a:r>
              <a:rPr lang="en-GB" sz="1200" b="1" i="0" kern="1200" dirty="0" smtClean="0">
                <a:solidFill>
                  <a:schemeClr val="tx1"/>
                </a:solidFill>
                <a:effectLst/>
                <a:latin typeface="+mn-lt"/>
                <a:ea typeface="+mn-ea"/>
                <a:cs typeface="+mn-cs"/>
              </a:rPr>
              <a:t>For people at:</a:t>
            </a:r>
            <a:r>
              <a:rPr lang="en-GB" dirty="0" smtClean="0"/>
              <a:t/>
            </a:r>
            <a:br>
              <a:rPr lang="en-GB" dirty="0" smtClean="0"/>
            </a:br>
            <a:r>
              <a:rPr lang="en-GB" sz="1200" b="1" i="0" kern="1200" dirty="0" smtClean="0">
                <a:solidFill>
                  <a:schemeClr val="tx1"/>
                </a:solidFill>
                <a:effectLst/>
                <a:latin typeface="+mn-lt"/>
                <a:ea typeface="+mn-ea"/>
                <a:cs typeface="+mn-cs"/>
              </a:rPr>
              <a:t>High risk </a:t>
            </a:r>
            <a:r>
              <a:rPr lang="en-GB" sz="1200" b="1" i="0" kern="1200" dirty="0" err="1" smtClean="0">
                <a:solidFill>
                  <a:schemeClr val="tx1"/>
                </a:solidFill>
                <a:effectLst/>
                <a:latin typeface="+mn-lt"/>
                <a:ea typeface="+mn-ea"/>
                <a:cs typeface="+mn-cs"/>
              </a:rPr>
              <a:t>ofGI</a:t>
            </a:r>
            <a:r>
              <a:rPr lang="en-GB" sz="1200" b="1" i="0" kern="1200" dirty="0" smtClean="0">
                <a:solidFill>
                  <a:schemeClr val="tx1"/>
                </a:solidFill>
                <a:effectLst/>
                <a:latin typeface="+mn-lt"/>
                <a:ea typeface="+mn-ea"/>
                <a:cs typeface="+mn-cs"/>
              </a:rPr>
              <a:t> adverse events — prescribe a COX-2 selective NSAID (for example, </a:t>
            </a:r>
            <a:r>
              <a:rPr lang="en-GB" sz="1200" b="1" i="0" kern="1200" dirty="0" err="1" smtClean="0">
                <a:solidFill>
                  <a:schemeClr val="tx1"/>
                </a:solidFill>
                <a:effectLst/>
                <a:latin typeface="+mn-lt"/>
                <a:ea typeface="+mn-ea"/>
                <a:cs typeface="+mn-cs"/>
              </a:rPr>
              <a:t>etoricoxib</a:t>
            </a:r>
            <a:r>
              <a:rPr lang="en-GB" sz="1200" b="1" i="0" kern="1200" dirty="0" smtClean="0">
                <a:solidFill>
                  <a:schemeClr val="tx1"/>
                </a:solidFill>
                <a:effectLst/>
                <a:latin typeface="+mn-lt"/>
                <a:ea typeface="+mn-ea"/>
                <a:cs typeface="+mn-cs"/>
              </a:rPr>
              <a:t>, or celecoxib) instead of a standard NSAID, and co-prescribe a PPI. </a:t>
            </a:r>
            <a:r>
              <a:rPr lang="en-GB" dirty="0" smtClean="0"/>
              <a:t/>
            </a:r>
            <a:br>
              <a:rPr lang="en-GB" dirty="0" smtClean="0"/>
            </a:br>
            <a:r>
              <a:rPr lang="en-GB" sz="1200" b="1" i="0" kern="1200" dirty="0" smtClean="0">
                <a:solidFill>
                  <a:schemeClr val="tx1"/>
                </a:solidFill>
                <a:effectLst/>
                <a:latin typeface="+mn-lt"/>
                <a:ea typeface="+mn-ea"/>
                <a:cs typeface="+mn-cs"/>
              </a:rPr>
              <a:t>Moderate risk of GI adverse events — prescribe a COX-2 inhibitor alone, or an NSAID plus a PPI. </a:t>
            </a:r>
            <a:r>
              <a:rPr lang="en-GB" dirty="0" smtClean="0"/>
              <a:t/>
            </a:r>
            <a:br>
              <a:rPr lang="en-GB" dirty="0" smtClean="0"/>
            </a:br>
            <a:r>
              <a:rPr lang="en-GB" sz="1200" b="1" i="0" kern="1200" dirty="0" smtClean="0">
                <a:solidFill>
                  <a:schemeClr val="tx1"/>
                </a:solidFill>
                <a:effectLst/>
                <a:latin typeface="+mn-lt"/>
                <a:ea typeface="+mn-ea"/>
                <a:cs typeface="+mn-cs"/>
              </a:rPr>
              <a:t>Low risk of GI events — prescribe a non-selective NSAID</a:t>
            </a:r>
            <a:r>
              <a:rPr lang="en-GB" dirty="0" smtClean="0"/>
              <a:t/>
            </a:r>
            <a:br>
              <a:rPr lang="en-GB" dirty="0" smtClean="0"/>
            </a:br>
            <a:r>
              <a:rPr lang="en-GB" dirty="0" smtClean="0"/>
              <a:t/>
            </a:r>
            <a:br>
              <a:rPr lang="en-GB" dirty="0" smtClean="0"/>
            </a:br>
            <a:r>
              <a:rPr lang="en-GB" sz="1200" b="1" i="0" kern="1200" dirty="0" smtClean="0">
                <a:solidFill>
                  <a:schemeClr val="tx1"/>
                </a:solidFill>
                <a:effectLst/>
                <a:latin typeface="+mn-lt"/>
                <a:ea typeface="+mn-ea"/>
                <a:cs typeface="+mn-cs"/>
              </a:rPr>
              <a:t>Ibuprofen and naproxen are both types of NSAID medication. These are pain-killing and anti-inflammatory drugs used for pain and inflammation in musculoskeletal disorders such as had. Looking at the risk factors for NSAID-induced gastrointestinal adverse events above, Ms B had a previous reaction to NSAIDs as ibuprofen caused diarrhoea for her. She did not have any of the other risk factors, again I emphasize this is based on the information provided. Dr L advised Ms B that she may develop diarrhoea on alternative NSAID medication and prescribed her naproxen.</a:t>
            </a:r>
            <a:r>
              <a:rPr lang="en-GB" dirty="0" smtClean="0"/>
              <a:t/>
            </a:r>
            <a:br>
              <a:rPr lang="en-GB" dirty="0" smtClean="0"/>
            </a:br>
            <a:r>
              <a:rPr lang="en-GB" dirty="0" smtClean="0"/>
              <a:t/>
            </a:r>
            <a:br>
              <a:rPr lang="en-GB" dirty="0" smtClean="0"/>
            </a:br>
            <a:r>
              <a:rPr lang="en-GB" sz="1200" b="1" i="0" kern="1200" dirty="0" smtClean="0">
                <a:solidFill>
                  <a:schemeClr val="tx1"/>
                </a:solidFill>
                <a:effectLst/>
                <a:latin typeface="+mn-lt"/>
                <a:ea typeface="+mn-ea"/>
                <a:cs typeface="+mn-cs"/>
              </a:rPr>
              <a:t>Prescribing PPI medication such as omeprazole alongside an NSAID is advised by NICE if a patient has moderate risk (1-2 risk factors) of gastrointestinal adverse events. However PPI medication protects against stomach damage (gastritis or ulceration) caused by NSAIDs. Stomach damage causes upper abdominal pain and/or bleeding. However Ms B's previous adverse event had been diarrhoea and not these. PPI medication does not protect against diarrhoea. Therefore looking at Ms B's risk of getting stomach damage due to an NSAID she would have been low risk based on the information provided. Therefore according to NICE co-prescribing a PPI was not needed. </a:t>
            </a:r>
            <a:r>
              <a:rPr lang="en-GB" dirty="0" smtClean="0"/>
              <a:t/>
            </a:r>
            <a:br>
              <a:rPr lang="en-GB" dirty="0" smtClean="0"/>
            </a:br>
            <a:r>
              <a:rPr lang="en-GB" dirty="0" smtClean="0"/>
              <a:t/>
            </a:r>
            <a:br>
              <a:rPr lang="en-GB" dirty="0" smtClean="0"/>
            </a:br>
            <a:r>
              <a:rPr lang="en-GB" sz="1200" b="1" i="0" kern="1200" dirty="0" smtClean="0">
                <a:solidFill>
                  <a:schemeClr val="tx1"/>
                </a:solidFill>
                <a:effectLst/>
                <a:latin typeface="+mn-lt"/>
                <a:ea typeface="+mn-ea"/>
                <a:cs typeface="+mn-cs"/>
              </a:rPr>
              <a:t>Further relevant guidance is GMC Good Practice in Prescribing and Managing Medicines and Devices:</a:t>
            </a:r>
            <a:r>
              <a:rPr lang="en-GB" dirty="0" smtClean="0"/>
              <a:t/>
            </a:r>
            <a:br>
              <a:rPr lang="en-GB" dirty="0" smtClean="0"/>
            </a:br>
            <a:r>
              <a:rPr lang="en-GB" dirty="0" smtClean="0"/>
              <a:t/>
            </a:r>
            <a:br>
              <a:rPr lang="en-GB" dirty="0" smtClean="0"/>
            </a:br>
            <a:r>
              <a:rPr lang="en-GB" sz="1200" b="1" i="0" kern="1200" dirty="0" smtClean="0">
                <a:solidFill>
                  <a:schemeClr val="tx1"/>
                </a:solidFill>
                <a:effectLst/>
                <a:latin typeface="+mn-lt"/>
                <a:ea typeface="+mn-ea"/>
                <a:cs typeface="+mn-cs"/>
              </a:rPr>
              <a:t>24 You should reach agreement with the patient</a:t>
            </a:r>
            <a:r>
              <a:rPr lang="en-GB" dirty="0" smtClean="0"/>
              <a:t/>
            </a:r>
            <a:br>
              <a:rPr lang="en-GB" dirty="0" smtClean="0"/>
            </a:br>
            <a:r>
              <a:rPr lang="en-GB" sz="1200" b="1" i="0" kern="1200" dirty="0" smtClean="0">
                <a:solidFill>
                  <a:schemeClr val="tx1"/>
                </a:solidFill>
                <a:effectLst/>
                <a:latin typeface="+mn-lt"/>
                <a:ea typeface="+mn-ea"/>
                <a:cs typeface="+mn-cs"/>
              </a:rPr>
              <a:t>on the treatment proposed</a:t>
            </a:r>
            <a:r>
              <a:rPr lang="en-GB" dirty="0" smtClean="0"/>
              <a:t/>
            </a:r>
            <a:br>
              <a:rPr lang="en-GB" dirty="0" smtClean="0"/>
            </a:br>
            <a:r>
              <a:rPr lang="en-GB" sz="1200" b="1" i="0" kern="1200" dirty="0" smtClean="0">
                <a:solidFill>
                  <a:schemeClr val="tx1"/>
                </a:solidFill>
                <a:effectLst/>
                <a:latin typeface="+mn-lt"/>
                <a:ea typeface="+mn-ea"/>
                <a:cs typeface="+mn-cs"/>
              </a:rPr>
              <a:t>explaining:</a:t>
            </a:r>
            <a:r>
              <a:rPr lang="en-GB" dirty="0" smtClean="0"/>
              <a:t/>
            </a:r>
            <a:br>
              <a:rPr lang="en-GB" dirty="0" smtClean="0"/>
            </a:br>
            <a:r>
              <a:rPr lang="en-GB" sz="1200" b="1" i="0" kern="1200" dirty="0" smtClean="0">
                <a:solidFill>
                  <a:schemeClr val="tx1"/>
                </a:solidFill>
                <a:effectLst/>
                <a:latin typeface="+mn-lt"/>
                <a:ea typeface="+mn-ea"/>
                <a:cs typeface="+mn-cs"/>
              </a:rPr>
              <a:t>a the likely benefits, risks and burdens,</a:t>
            </a:r>
            <a:r>
              <a:rPr lang="en-GB" dirty="0" smtClean="0"/>
              <a:t/>
            </a:r>
            <a:br>
              <a:rPr lang="en-GB" dirty="0" smtClean="0"/>
            </a:br>
            <a:r>
              <a:rPr lang="en-GB" sz="1200" b="1" i="0" kern="1200" dirty="0" smtClean="0">
                <a:solidFill>
                  <a:schemeClr val="tx1"/>
                </a:solidFill>
                <a:effectLst/>
                <a:latin typeface="+mn-lt"/>
                <a:ea typeface="+mn-ea"/>
                <a:cs typeface="+mn-cs"/>
              </a:rPr>
              <a:t>including serious and common side effects</a:t>
            </a:r>
            <a:r>
              <a:rPr lang="en-GB" dirty="0" smtClean="0"/>
              <a:t/>
            </a:r>
            <a:br>
              <a:rPr lang="en-GB" dirty="0" smtClean="0"/>
            </a:br>
            <a:r>
              <a:rPr lang="en-GB" sz="1200" b="1" i="0" kern="1200" dirty="0" smtClean="0">
                <a:solidFill>
                  <a:schemeClr val="tx1"/>
                </a:solidFill>
                <a:effectLst/>
                <a:latin typeface="+mn-lt"/>
                <a:ea typeface="+mn-ea"/>
                <a:cs typeface="+mn-cs"/>
              </a:rPr>
              <a:t>b what to do in the event of a side effect or</a:t>
            </a:r>
            <a:r>
              <a:rPr lang="en-GB" dirty="0" smtClean="0"/>
              <a:t/>
            </a:r>
            <a:br>
              <a:rPr lang="en-GB" dirty="0" smtClean="0"/>
            </a:br>
            <a:r>
              <a:rPr lang="en-GB" sz="1200" b="1" i="0" kern="1200" dirty="0" smtClean="0">
                <a:solidFill>
                  <a:schemeClr val="tx1"/>
                </a:solidFill>
                <a:effectLst/>
                <a:latin typeface="+mn-lt"/>
                <a:ea typeface="+mn-ea"/>
                <a:cs typeface="+mn-cs"/>
              </a:rPr>
              <a:t>recurrence of the condition</a:t>
            </a:r>
            <a:r>
              <a:rPr lang="en-GB" dirty="0" smtClean="0"/>
              <a:t/>
            </a:r>
            <a:br>
              <a:rPr lang="en-GB" dirty="0" smtClean="0"/>
            </a:br>
            <a:r>
              <a:rPr lang="en-GB" dirty="0" smtClean="0"/>
              <a:t/>
            </a:r>
            <a:br>
              <a:rPr lang="en-GB" dirty="0" smtClean="0"/>
            </a:br>
            <a:r>
              <a:rPr lang="en-GB" sz="1200" b="1" i="0" kern="1200" dirty="0" smtClean="0">
                <a:solidFill>
                  <a:schemeClr val="tx1"/>
                </a:solidFill>
                <a:effectLst/>
                <a:latin typeface="+mn-lt"/>
                <a:ea typeface="+mn-ea"/>
                <a:cs typeface="+mn-cs"/>
              </a:rPr>
              <a:t>Stomach pain or gastritis is a common side effect of naproxen and other NSAIDs, hence the existence of guidance on co-prescription of PPIs. Unfortunately Ms B did develop gastritis whilst taking naproxen as shown by the consultation on 16 Oct. There is no indication in the records that she was advised of this possibility, and to stop the naproxen if she developed upper abdominal pain. She should have been advised of this. </a:t>
            </a:r>
            <a:r>
              <a:rPr lang="en-GB" dirty="0" smtClean="0"/>
              <a:t/>
            </a:r>
            <a:br>
              <a:rPr lang="en-GB" dirty="0" smtClean="0"/>
            </a:br>
            <a:endParaRPr lang="en-GB" dirty="0" smtClean="0"/>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8</a:t>
            </a:fld>
            <a:endParaRPr lang="en-GB"/>
          </a:p>
        </p:txBody>
      </p:sp>
    </p:spTree>
    <p:extLst>
      <p:ext uri="{BB962C8B-B14F-4D97-AF65-F5344CB8AC3E}">
        <p14:creationId xmlns:p14="http://schemas.microsoft.com/office/powerpoint/2010/main" val="657899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practice</a:t>
            </a:r>
            <a:r>
              <a:rPr lang="en-GB" baseline="0" dirty="0" smtClean="0"/>
              <a:t> did not refer to the guidance in their response but clearly explained the rationale for their decision making.</a:t>
            </a:r>
          </a:p>
          <a:p>
            <a:endParaRPr lang="en-GB" baseline="0" dirty="0" smtClean="0"/>
          </a:p>
          <a:p>
            <a:r>
              <a:rPr lang="en-GB" baseline="0" dirty="0" smtClean="0"/>
              <a:t>Would it have been a better response to include reference to the guidance?</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C8052055-2397-4938-9020-A5FCFFE37F68}" type="slidenum">
              <a:rPr lang="en-GB" smtClean="0"/>
              <a:t>9</a:t>
            </a:fld>
            <a:endParaRPr lang="en-GB"/>
          </a:p>
        </p:txBody>
      </p:sp>
    </p:spTree>
    <p:extLst>
      <p:ext uri="{BB962C8B-B14F-4D97-AF65-F5344CB8AC3E}">
        <p14:creationId xmlns:p14="http://schemas.microsoft.com/office/powerpoint/2010/main" val="5498159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ctrTitle"/>
          </p:nvPr>
        </p:nvSpPr>
        <p:spPr>
          <a:xfrm>
            <a:off x="685800" y="1309787"/>
            <a:ext cx="5470376" cy="1549995"/>
          </a:xfrm>
        </p:spPr>
        <p:txBody>
          <a:bodyPr>
            <a:normAutofit/>
          </a:bodyPr>
          <a:lstStyle>
            <a:lvl1pPr algn="l">
              <a:defRPr sz="4000"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683568" y="3003798"/>
            <a:ext cx="3600400" cy="504056"/>
          </a:xfrm>
        </p:spPr>
        <p:txBody>
          <a:bodyPr>
            <a:normAutofit/>
          </a:bodyPr>
          <a:lstStyle>
            <a:lvl1pPr marL="0" indent="0" algn="l">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6" name="Text Placeholder 5"/>
          <p:cNvSpPr>
            <a:spLocks noGrp="1"/>
          </p:cNvSpPr>
          <p:nvPr>
            <p:ph type="body" sz="quarter" idx="10" hasCustomPrompt="1"/>
          </p:nvPr>
        </p:nvSpPr>
        <p:spPr>
          <a:xfrm>
            <a:off x="684213" y="4300538"/>
            <a:ext cx="3671887" cy="647475"/>
          </a:xfrm>
        </p:spPr>
        <p:txBody>
          <a:bodyPr>
            <a:noAutofit/>
          </a:bodyPr>
          <a:lstStyle>
            <a:lvl1pPr marL="0" indent="0">
              <a:buNone/>
              <a:defRPr sz="1200" b="1">
                <a:solidFill>
                  <a:schemeClr val="bg1"/>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Name – Job title</a:t>
            </a:r>
          </a:p>
          <a:p>
            <a:pPr lvl="0"/>
            <a:r>
              <a:rPr lang="en-US" dirty="0" smtClean="0"/>
              <a:t>Date</a:t>
            </a:r>
            <a:endParaRPr lang="en-GB"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64288" y="162459"/>
            <a:ext cx="1800200" cy="674252"/>
          </a:xfrm>
          <a:prstGeom prst="rect">
            <a:avLst/>
          </a:prstGeom>
        </p:spPr>
      </p:pic>
    </p:spTree>
    <p:extLst>
      <p:ext uri="{BB962C8B-B14F-4D97-AF65-F5344CB8AC3E}">
        <p14:creationId xmlns:p14="http://schemas.microsoft.com/office/powerpoint/2010/main" val="12947216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000" b="0"/>
            </a:lvl1pPr>
          </a:lstStyle>
          <a:p>
            <a:r>
              <a:rPr lang="en-US" smtClean="0"/>
              <a:t>Click to edit Master title style</a:t>
            </a:r>
            <a:endParaRPr lang="en-GB" dirty="0"/>
          </a:p>
        </p:txBody>
      </p:sp>
      <p:sp>
        <p:nvSpPr>
          <p:cNvPr id="4" name="Content Placeholder 3"/>
          <p:cNvSpPr>
            <a:spLocks noGrp="1"/>
          </p:cNvSpPr>
          <p:nvPr>
            <p:ph sz="half" idx="2"/>
          </p:nvPr>
        </p:nvSpPr>
        <p:spPr>
          <a:xfrm>
            <a:off x="4646613" y="1166814"/>
            <a:ext cx="3954462" cy="3075385"/>
          </a:xfrm>
          <a:prstGeom prst="rect">
            <a:avLst/>
          </a:prstGeom>
        </p:spPr>
        <p:txBody>
          <a:bodyPr/>
          <a:lstStyle>
            <a:lvl1pPr marL="257175" indent="-257175">
              <a:buClr>
                <a:srgbClr val="174A7C"/>
              </a:buClr>
              <a:buFont typeface="Arial" panose="020B0604020202020204" pitchFamily="34" charset="0"/>
              <a:buChar cha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marL="0" lvl="0" indent="0">
              <a:buNone/>
            </a:pPr>
            <a:r>
              <a:rPr lang="en-US" sz="1500" smtClean="0"/>
              <a:t>Click to edit Master text styles</a:t>
            </a:r>
          </a:p>
        </p:txBody>
      </p:sp>
      <p:sp>
        <p:nvSpPr>
          <p:cNvPr id="5" name="Date Placeholder 4"/>
          <p:cNvSpPr>
            <a:spLocks noGrp="1" noChangeArrowheads="1"/>
          </p:cNvSpPr>
          <p:nvPr>
            <p:ph type="dt" sz="half" idx="10"/>
          </p:nvPr>
        </p:nvSpPr>
        <p:spPr>
          <a:xfrm>
            <a:off x="628650" y="4767263"/>
            <a:ext cx="2057400" cy="273844"/>
          </a:xfrm>
          <a:prstGeom prst="rect">
            <a:avLst/>
          </a:prstGeom>
          <a:ln/>
        </p:spPr>
        <p:txBody>
          <a:bodyPr lIns="68580" tIns="34290" rIns="68580" bIns="34290"/>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lgn="r">
              <a:defRPr/>
            </a:lvl1pPr>
          </a:lstStyle>
          <a:p>
            <a:pPr>
              <a:defRPr/>
            </a:pPr>
            <a:fld id="{4B997C8D-DAF7-4D15-B816-904348F503AE}" type="slidenum">
              <a:rPr lang="en-GB" smtClean="0"/>
              <a:pPr>
                <a:defRPr/>
              </a:pPr>
              <a:t>‹#›</a:t>
            </a:fld>
            <a:endParaRPr lang="en-GB" dirty="0"/>
          </a:p>
        </p:txBody>
      </p:sp>
      <p:sp>
        <p:nvSpPr>
          <p:cNvPr id="9" name="Text Placeholder 8"/>
          <p:cNvSpPr>
            <a:spLocks noGrp="1"/>
          </p:cNvSpPr>
          <p:nvPr>
            <p:ph type="body" sz="quarter" idx="13"/>
          </p:nvPr>
        </p:nvSpPr>
        <p:spPr>
          <a:xfrm>
            <a:off x="539751" y="1167593"/>
            <a:ext cx="3887788" cy="3078175"/>
          </a:xfrm>
          <a:prstGeom prst="rect">
            <a:avLst/>
          </a:prstGeom>
        </p:spPr>
        <p:txBody>
          <a:bodyPr/>
          <a:lstStyle>
            <a:lvl1pPr marL="257175" indent="-257175">
              <a:buClr>
                <a:srgbClr val="174A7C"/>
              </a:buClr>
              <a:buFont typeface="Arial" panose="020B0604020202020204" pitchFamily="34" charset="0"/>
              <a:buChar char="•"/>
              <a:defRPr sz="1800"/>
            </a:lvl1pPr>
            <a:lvl2pPr>
              <a:defRPr sz="2100"/>
            </a:lvl2pPr>
          </a:lstStyle>
          <a:p>
            <a:pPr lvl="0"/>
            <a:r>
              <a:rPr lang="en-US" smtClean="0"/>
              <a:t>Click to edit Master text styles</a:t>
            </a:r>
          </a:p>
        </p:txBody>
      </p:sp>
    </p:spTree>
    <p:extLst>
      <p:ext uri="{BB962C8B-B14F-4D97-AF65-F5344CB8AC3E}">
        <p14:creationId xmlns:p14="http://schemas.microsoft.com/office/powerpoint/2010/main" val="3153031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843558"/>
            <a:ext cx="7931224" cy="857250"/>
          </a:xfrm>
        </p:spPr>
        <p:txBody>
          <a:bodyPr>
            <a:noAutofit/>
          </a:bodyPr>
          <a:lstStyle>
            <a:lvl1pPr>
              <a:defRPr sz="3600">
                <a:solidFill>
                  <a:srgbClr val="6A6A9A"/>
                </a:solidFill>
              </a:defRPr>
            </a:lvl1pPr>
          </a:lstStyle>
          <a:p>
            <a:r>
              <a:rPr lang="en-US" smtClean="0"/>
              <a:t>Click to edit Master title style</a:t>
            </a:r>
            <a:endParaRPr lang="en-GB" dirty="0"/>
          </a:p>
        </p:txBody>
      </p:sp>
      <p:sp>
        <p:nvSpPr>
          <p:cNvPr id="8" name="Text Placeholder 7"/>
          <p:cNvSpPr>
            <a:spLocks noGrp="1"/>
          </p:cNvSpPr>
          <p:nvPr>
            <p:ph type="body" sz="quarter" idx="13"/>
          </p:nvPr>
        </p:nvSpPr>
        <p:spPr>
          <a:xfrm>
            <a:off x="755650" y="1852365"/>
            <a:ext cx="7920038" cy="2087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Footer Placeholder 9"/>
          <p:cNvSpPr>
            <a:spLocks noGrp="1"/>
          </p:cNvSpPr>
          <p:nvPr>
            <p:ph type="ftr" sz="quarter" idx="15"/>
          </p:nvPr>
        </p:nvSpPr>
        <p:spPr/>
        <p:txBody>
          <a:bodyPr/>
          <a:lstStyle/>
          <a:p>
            <a:endParaRPr lang="en-GB"/>
          </a:p>
        </p:txBody>
      </p:sp>
      <p:sp>
        <p:nvSpPr>
          <p:cNvPr id="11" name="Slide Number Placeholder 10"/>
          <p:cNvSpPr>
            <a:spLocks noGrp="1"/>
          </p:cNvSpPr>
          <p:nvPr>
            <p:ph type="sldNum" sz="quarter" idx="16"/>
          </p:nvPr>
        </p:nvSpPr>
        <p:spPr/>
        <p:txBody>
          <a:bodyPr/>
          <a:lstStyle/>
          <a:p>
            <a:fld id="{C505F74E-C0C2-4F07-8B62-5FAE9D938BEB}" type="slidenum">
              <a:rPr lang="en-GB" smtClean="0"/>
              <a:t>‹#›</a:t>
            </a:fld>
            <a:endParaRPr lang="en-GB"/>
          </a:p>
        </p:txBody>
      </p:sp>
    </p:spTree>
    <p:extLst>
      <p:ext uri="{BB962C8B-B14F-4D97-AF65-F5344CB8AC3E}">
        <p14:creationId xmlns:p14="http://schemas.microsoft.com/office/powerpoint/2010/main" val="17367003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843557"/>
            <a:ext cx="7931224" cy="857250"/>
          </a:xfrm>
        </p:spPr>
        <p:txBody>
          <a:bodyPr>
            <a:noAutofit/>
          </a:bodyPr>
          <a:lstStyle>
            <a:lvl1pPr>
              <a:defRPr sz="3600">
                <a:solidFill>
                  <a:srgbClr val="293D6B"/>
                </a:solidFill>
              </a:defRPr>
            </a:lvl1pPr>
          </a:lstStyle>
          <a:p>
            <a:r>
              <a:rPr lang="en-US" smtClean="0"/>
              <a:t>Click to edit Master title style</a:t>
            </a:r>
            <a:endParaRPr lang="en-GB" dirty="0"/>
          </a:p>
        </p:txBody>
      </p:sp>
      <p:sp>
        <p:nvSpPr>
          <p:cNvPr id="3" name="Content Placeholder 2"/>
          <p:cNvSpPr>
            <a:spLocks noGrp="1"/>
          </p:cNvSpPr>
          <p:nvPr>
            <p:ph idx="1"/>
          </p:nvPr>
        </p:nvSpPr>
        <p:spPr>
          <a:xfrm>
            <a:off x="755576" y="1851670"/>
            <a:ext cx="7931224" cy="2088231"/>
          </a:xfrm>
        </p:spPr>
        <p:txBody>
          <a:bodyPr/>
          <a:lstStyle>
            <a:lvl1pPr>
              <a:defRPr sz="20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505F74E-C0C2-4F07-8B62-5FAE9D938BEB}" type="slidenum">
              <a:rPr lang="en-GB" smtClean="0"/>
              <a:t>‹#›</a:t>
            </a:fld>
            <a:endParaRPr lang="en-GB" dirty="0"/>
          </a:p>
        </p:txBody>
      </p:sp>
    </p:spTree>
    <p:extLst>
      <p:ext uri="{BB962C8B-B14F-4D97-AF65-F5344CB8AC3E}">
        <p14:creationId xmlns:p14="http://schemas.microsoft.com/office/powerpoint/2010/main" val="281620992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590456" y="1635646"/>
            <a:ext cx="3096344" cy="1080120"/>
          </a:xfrm>
        </p:spPr>
        <p:txBody>
          <a:bodyPr>
            <a:noAutofit/>
          </a:bodyPr>
          <a:lstStyle>
            <a:lvl1pPr>
              <a:defRPr sz="2800"/>
            </a:lvl1pPr>
          </a:lstStyle>
          <a:p>
            <a:r>
              <a:rPr lang="en-US" smtClean="0"/>
              <a:t>Click to edit Master title style</a:t>
            </a:r>
            <a:endParaRPr lang="en-GB" dirty="0"/>
          </a:p>
        </p:txBody>
      </p:sp>
      <p:sp>
        <p:nvSpPr>
          <p:cNvPr id="5" name="Slide Number Placeholder 4"/>
          <p:cNvSpPr>
            <a:spLocks noGrp="1"/>
          </p:cNvSpPr>
          <p:nvPr>
            <p:ph type="sldNum" sz="quarter" idx="12"/>
          </p:nvPr>
        </p:nvSpPr>
        <p:spPr>
          <a:xfrm>
            <a:off x="6553200" y="4767263"/>
            <a:ext cx="2133600" cy="273844"/>
          </a:xfrm>
        </p:spPr>
        <p:txBody>
          <a:bodyPr/>
          <a:lstStyle/>
          <a:p>
            <a:fld id="{C505F74E-C0C2-4F07-8B62-5FAE9D938BEB}" type="slidenum">
              <a:rPr lang="en-GB" smtClean="0"/>
              <a:t>‹#›</a:t>
            </a:fld>
            <a:endParaRPr lang="en-GB"/>
          </a:p>
        </p:txBody>
      </p:sp>
      <p:sp>
        <p:nvSpPr>
          <p:cNvPr id="7" name="Picture Placeholder 6"/>
          <p:cNvSpPr>
            <a:spLocks noGrp="1"/>
          </p:cNvSpPr>
          <p:nvPr>
            <p:ph type="pic" sz="quarter" idx="13"/>
          </p:nvPr>
        </p:nvSpPr>
        <p:spPr>
          <a:xfrm>
            <a:off x="323851" y="0"/>
            <a:ext cx="4536182" cy="5143500"/>
          </a:xfrm>
        </p:spPr>
        <p:txBody>
          <a:bodyPr anchor="ctr"/>
          <a:lstStyle>
            <a:lvl1pPr algn="ctr">
              <a:defRPr/>
            </a:lvl1pPr>
          </a:lstStyle>
          <a:p>
            <a:r>
              <a:rPr lang="en-US" smtClean="0"/>
              <a:t>Click icon to add picture</a:t>
            </a:r>
            <a:endParaRPr lang="en-GB"/>
          </a:p>
        </p:txBody>
      </p:sp>
      <p:sp>
        <p:nvSpPr>
          <p:cNvPr id="9" name="Text Placeholder 8"/>
          <p:cNvSpPr>
            <a:spLocks noGrp="1"/>
          </p:cNvSpPr>
          <p:nvPr>
            <p:ph type="body" sz="quarter" idx="14"/>
          </p:nvPr>
        </p:nvSpPr>
        <p:spPr>
          <a:xfrm>
            <a:off x="5589587" y="2931790"/>
            <a:ext cx="3097213" cy="1584325"/>
          </a:xfrm>
        </p:spPr>
        <p:txBody>
          <a:bodyPr/>
          <a:lstStyle>
            <a:lvl1pPr marL="0" indent="0">
              <a:buNone/>
              <a:defRPr/>
            </a:lvl1pPr>
          </a:lstStyle>
          <a:p>
            <a:pPr lvl="0"/>
            <a:r>
              <a:rPr lang="en-US" smtClean="0"/>
              <a:t>Click to edit Master text styles</a:t>
            </a:r>
          </a:p>
        </p:txBody>
      </p:sp>
    </p:spTree>
    <p:extLst>
      <p:ext uri="{BB962C8B-B14F-4D97-AF65-F5344CB8AC3E}">
        <p14:creationId xmlns:p14="http://schemas.microsoft.com/office/powerpoint/2010/main" val="300722620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32706"/>
            <a:ext cx="7772400" cy="920676"/>
          </a:xfrm>
        </p:spPr>
        <p:txBody>
          <a:bodyPr/>
          <a:lstStyle>
            <a:lvl1pPr algn="l">
              <a:defRPr>
                <a:solidFill>
                  <a:srgbClr val="293D6B"/>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683568" y="2067694"/>
            <a:ext cx="7820352" cy="2304256"/>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05F74E-C0C2-4F07-8B62-5FAE9D938BEB}" type="slidenum">
              <a:rPr lang="en-GB" smtClean="0"/>
              <a:t>‹#›</a:t>
            </a:fld>
            <a:endParaRPr lang="en-GB"/>
          </a:p>
        </p:txBody>
      </p:sp>
    </p:spTree>
    <p:extLst>
      <p:ext uri="{BB962C8B-B14F-4D97-AF65-F5344CB8AC3E}">
        <p14:creationId xmlns:p14="http://schemas.microsoft.com/office/powerpoint/2010/main" val="37523748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3305176"/>
            <a:ext cx="7772400" cy="922758"/>
          </a:xfrm>
        </p:spPr>
        <p:txBody>
          <a:bodyPr anchor="t">
            <a:normAutofit/>
          </a:bodyPr>
          <a:lstStyle>
            <a:lvl1pPr algn="l">
              <a:defRPr sz="3200" b="1" cap="none"/>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283718"/>
            <a:ext cx="7772400" cy="9494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505F74E-C0C2-4F07-8B62-5FAE9D938BEB}" type="slidenum">
              <a:rPr lang="en-GB" smtClean="0"/>
              <a:t>‹#›</a:t>
            </a:fld>
            <a:endParaRPr lang="en-GB"/>
          </a:p>
        </p:txBody>
      </p:sp>
    </p:spTree>
    <p:extLst>
      <p:ext uri="{BB962C8B-B14F-4D97-AF65-F5344CB8AC3E}">
        <p14:creationId xmlns:p14="http://schemas.microsoft.com/office/powerpoint/2010/main" val="268441633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755576" y="843558"/>
            <a:ext cx="7931224" cy="857250"/>
          </a:xfrm>
        </p:spPr>
        <p:txBody>
          <a:bodyPr/>
          <a:lstStyle/>
          <a:p>
            <a:r>
              <a:rPr lang="en-US" smtClean="0"/>
              <a:t>Click to edit Master title style</a:t>
            </a:r>
            <a:endParaRPr lang="en-GB" dirty="0"/>
          </a:p>
        </p:txBody>
      </p:sp>
      <p:sp>
        <p:nvSpPr>
          <p:cNvPr id="3" name="Footer Placeholder 2"/>
          <p:cNvSpPr>
            <a:spLocks noGrp="1"/>
          </p:cNvSpPr>
          <p:nvPr>
            <p:ph type="ftr" sz="quarter" idx="10"/>
          </p:nvPr>
        </p:nvSpPr>
        <p:spPr/>
        <p:txBody>
          <a:bodyPr/>
          <a:lstStyle/>
          <a:p>
            <a:endParaRPr lang="en-GB"/>
          </a:p>
        </p:txBody>
      </p:sp>
      <p:sp>
        <p:nvSpPr>
          <p:cNvPr id="4" name="Slide Number Placeholder 3"/>
          <p:cNvSpPr>
            <a:spLocks noGrp="1"/>
          </p:cNvSpPr>
          <p:nvPr>
            <p:ph type="sldNum" sz="quarter" idx="11"/>
          </p:nvPr>
        </p:nvSpPr>
        <p:spPr/>
        <p:txBody>
          <a:bodyPr/>
          <a:lstStyle/>
          <a:p>
            <a:fld id="{C505F74E-C0C2-4F07-8B62-5FAE9D938BEB}" type="slidenum">
              <a:rPr lang="en-GB" smtClean="0"/>
              <a:t>‹#›</a:t>
            </a:fld>
            <a:endParaRPr lang="en-GB"/>
          </a:p>
        </p:txBody>
      </p:sp>
    </p:spTree>
    <p:extLst>
      <p:ext uri="{BB962C8B-B14F-4D97-AF65-F5344CB8AC3E}">
        <p14:creationId xmlns:p14="http://schemas.microsoft.com/office/powerpoint/2010/main" val="139110189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sz="3000" b="0"/>
            </a:lvl1pPr>
          </a:lstStyle>
          <a:p>
            <a:r>
              <a:rPr lang="en-US" smtClean="0"/>
              <a:t>Click to edit Master title style</a:t>
            </a:r>
            <a:endParaRPr lang="en-GB" dirty="0"/>
          </a:p>
        </p:txBody>
      </p:sp>
      <p:sp>
        <p:nvSpPr>
          <p:cNvPr id="4" name="Content Placeholder 3"/>
          <p:cNvSpPr>
            <a:spLocks noGrp="1"/>
          </p:cNvSpPr>
          <p:nvPr>
            <p:ph sz="half" idx="2"/>
          </p:nvPr>
        </p:nvSpPr>
        <p:spPr>
          <a:xfrm>
            <a:off x="4646613" y="1166814"/>
            <a:ext cx="3954462" cy="3075385"/>
          </a:xfrm>
          <a:prstGeom prst="rect">
            <a:avLst/>
          </a:prstGeom>
        </p:spPr>
        <p:txBody>
          <a:bodyPr/>
          <a:lstStyle>
            <a:lvl1pPr marL="257175" indent="-257175">
              <a:buClr>
                <a:srgbClr val="174A7C"/>
              </a:buClr>
              <a:buFont typeface="Arial" panose="020B0604020202020204" pitchFamily="34" charset="0"/>
              <a:buChar cha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marL="0" lvl="0" indent="0">
              <a:buNone/>
            </a:pPr>
            <a:r>
              <a:rPr lang="en-US" sz="1500" smtClean="0"/>
              <a:t>Click to edit Master text styles</a:t>
            </a:r>
          </a:p>
        </p:txBody>
      </p:sp>
      <p:sp>
        <p:nvSpPr>
          <p:cNvPr id="5" name="Date Placeholder 4"/>
          <p:cNvSpPr>
            <a:spLocks noGrp="1" noChangeArrowheads="1"/>
          </p:cNvSpPr>
          <p:nvPr>
            <p:ph type="dt" sz="half" idx="10"/>
          </p:nvPr>
        </p:nvSpPr>
        <p:spPr>
          <a:xfrm>
            <a:off x="628650" y="4767263"/>
            <a:ext cx="2057400" cy="273844"/>
          </a:xfrm>
          <a:prstGeom prst="rect">
            <a:avLst/>
          </a:prstGeom>
          <a:ln/>
        </p:spPr>
        <p:txBody>
          <a:bodyPr lIns="68580" tIns="34290" rIns="68580" bIns="34290"/>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lgn="r">
              <a:defRPr/>
            </a:lvl1pPr>
          </a:lstStyle>
          <a:p>
            <a:pPr>
              <a:defRPr/>
            </a:pPr>
            <a:fld id="{4B997C8D-DAF7-4D15-B816-904348F503AE}" type="slidenum">
              <a:rPr lang="en-GB" smtClean="0"/>
              <a:pPr>
                <a:defRPr/>
              </a:pPr>
              <a:t>‹#›</a:t>
            </a:fld>
            <a:endParaRPr lang="en-GB" dirty="0"/>
          </a:p>
        </p:txBody>
      </p:sp>
      <p:sp>
        <p:nvSpPr>
          <p:cNvPr id="9" name="Text Placeholder 8"/>
          <p:cNvSpPr>
            <a:spLocks noGrp="1"/>
          </p:cNvSpPr>
          <p:nvPr>
            <p:ph type="body" sz="quarter" idx="13"/>
          </p:nvPr>
        </p:nvSpPr>
        <p:spPr>
          <a:xfrm>
            <a:off x="539751" y="1167593"/>
            <a:ext cx="3887788" cy="3078175"/>
          </a:xfrm>
          <a:prstGeom prst="rect">
            <a:avLst/>
          </a:prstGeom>
        </p:spPr>
        <p:txBody>
          <a:bodyPr/>
          <a:lstStyle>
            <a:lvl1pPr marL="257175" indent="-257175">
              <a:buClr>
                <a:srgbClr val="174A7C"/>
              </a:buClr>
              <a:buFont typeface="Arial" panose="020B0604020202020204" pitchFamily="34" charset="0"/>
              <a:buChar char="•"/>
              <a:defRPr sz="1800"/>
            </a:lvl1pPr>
            <a:lvl2pPr>
              <a:defRPr sz="2100"/>
            </a:lvl2pPr>
          </a:lstStyle>
          <a:p>
            <a:pPr lvl="0"/>
            <a:r>
              <a:rPr lang="en-US" smtClean="0"/>
              <a:t>Click to edit Master text styles</a:t>
            </a:r>
          </a:p>
        </p:txBody>
      </p:sp>
    </p:spTree>
    <p:extLst>
      <p:ext uri="{BB962C8B-B14F-4D97-AF65-F5344CB8AC3E}">
        <p14:creationId xmlns:p14="http://schemas.microsoft.com/office/powerpoint/2010/main" val="2989133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DD75E71-A55F-4ECE-8F98-5C2186D80C4E}"/>
              </a:ext>
            </a:extLst>
          </p:cNvPr>
          <p:cNvSpPr>
            <a:spLocks noGrp="1"/>
          </p:cNvSpPr>
          <p:nvPr>
            <p:ph type="dt" sz="half" idx="10"/>
          </p:nvPr>
        </p:nvSpPr>
        <p:spPr>
          <a:xfrm>
            <a:off x="628650" y="4767263"/>
            <a:ext cx="2057400" cy="273844"/>
          </a:xfrm>
          <a:prstGeom prst="rect">
            <a:avLst/>
          </a:prstGeom>
        </p:spPr>
        <p:txBody>
          <a:bodyPr lIns="68580" tIns="34290" rIns="68580" bIns="34290"/>
          <a:lstStyle/>
          <a:p>
            <a:endParaRPr lang="en-GB"/>
          </a:p>
        </p:txBody>
      </p:sp>
      <p:sp>
        <p:nvSpPr>
          <p:cNvPr id="3" name="Footer Placeholder 2">
            <a:extLst>
              <a:ext uri="{FF2B5EF4-FFF2-40B4-BE49-F238E27FC236}">
                <a16:creationId xmlns:a16="http://schemas.microsoft.com/office/drawing/2014/main" xmlns="" id="{FBC6A960-519E-4116-AE36-57FA4A38305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73AA19B6-268D-4B96-BC44-C06335AE5B9B}"/>
              </a:ext>
            </a:extLst>
          </p:cNvPr>
          <p:cNvSpPr>
            <a:spLocks noGrp="1"/>
          </p:cNvSpPr>
          <p:nvPr>
            <p:ph type="sldNum" sz="quarter" idx="12"/>
          </p:nvPr>
        </p:nvSpPr>
        <p:spPr/>
        <p:txBody>
          <a:bodyPr/>
          <a:lstStyle/>
          <a:p>
            <a:fld id="{57585FF6-6A65-402F-BFBA-55D300FF34F9}" type="slidenum">
              <a:rPr lang="en-GB" smtClean="0"/>
              <a:t>‹#›</a:t>
            </a:fld>
            <a:endParaRPr lang="en-GB"/>
          </a:p>
        </p:txBody>
      </p:sp>
    </p:spTree>
    <p:extLst>
      <p:ext uri="{BB962C8B-B14F-4D97-AF65-F5344CB8AC3E}">
        <p14:creationId xmlns:p14="http://schemas.microsoft.com/office/powerpoint/2010/main" val="595633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Placeholder 1"/>
          <p:cNvSpPr>
            <a:spLocks noGrp="1"/>
          </p:cNvSpPr>
          <p:nvPr>
            <p:ph type="title"/>
          </p:nvPr>
        </p:nvSpPr>
        <p:spPr>
          <a:xfrm>
            <a:off x="755576" y="1131590"/>
            <a:ext cx="7931224" cy="857250"/>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755576" y="2283719"/>
            <a:ext cx="7931224" cy="208823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505F74E-C0C2-4F07-8B62-5FAE9D938BEB}" type="slidenum">
              <a:rPr lang="en-GB" smtClean="0"/>
              <a:t>‹#›</a:t>
            </a:fld>
            <a:endParaRPr lang="en-GB"/>
          </a:p>
        </p:txBody>
      </p:sp>
      <p:pic>
        <p:nvPicPr>
          <p:cNvPr id="9" name="Picture 10"/>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55576" y="4587974"/>
            <a:ext cx="1532665" cy="412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9"/>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164288" y="162459"/>
            <a:ext cx="1800200" cy="674252"/>
          </a:xfrm>
          <a:prstGeom prst="rect">
            <a:avLst/>
          </a:prstGeom>
        </p:spPr>
      </p:pic>
      <p:pic>
        <p:nvPicPr>
          <p:cNvPr id="11" name="Picture 10"/>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94721" y="4618781"/>
            <a:ext cx="1473023" cy="422325"/>
          </a:xfrm>
          <a:prstGeom prst="rect">
            <a:avLst/>
          </a:prstGeom>
        </p:spPr>
      </p:pic>
    </p:spTree>
    <p:extLst>
      <p:ext uri="{BB962C8B-B14F-4D97-AF65-F5344CB8AC3E}">
        <p14:creationId xmlns:p14="http://schemas.microsoft.com/office/powerpoint/2010/main" val="3515429840"/>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0" r:id="rId3"/>
    <p:sldLayoutId id="2147483662" r:id="rId4"/>
    <p:sldLayoutId id="2147483660" r:id="rId5"/>
    <p:sldLayoutId id="2147483651" r:id="rId6"/>
    <p:sldLayoutId id="2147483665" r:id="rId7"/>
    <p:sldLayoutId id="2147483666" r:id="rId8"/>
    <p:sldLayoutId id="2147483668" r:id="rId9"/>
    <p:sldLayoutId id="2147483669" r:id="rId10"/>
  </p:sldLayoutIdLst>
  <p:timing>
    <p:tnLst>
      <p:par>
        <p:cTn id="1" dur="indefinite" restart="never" nodeType="tmRoot"/>
      </p:par>
    </p:tnLst>
  </p:timing>
  <p:txStyles>
    <p:titleStyle>
      <a:lvl1pPr algn="l" defTabSz="914400" rtl="0" eaLnBrk="1" latinLnBrk="0" hangingPunct="1">
        <a:spcBef>
          <a:spcPct val="0"/>
        </a:spcBef>
        <a:buNone/>
        <a:defRPr sz="3600" b="1" kern="1200">
          <a:solidFill>
            <a:srgbClr val="6A6A9A"/>
          </a:solidFill>
          <a:latin typeface="Trebuchet MS" panose="020B0603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23528" y="1216483"/>
            <a:ext cx="6048672" cy="2736304"/>
          </a:xfrm>
        </p:spPr>
        <p:txBody>
          <a:bodyPr>
            <a:normAutofit/>
          </a:bodyPr>
          <a:lstStyle/>
          <a:p>
            <a:r>
              <a:rPr lang="en-GB" sz="4400" dirty="0" smtClean="0"/>
              <a:t>Understanding the Ombudsman’s Clinical Standard</a:t>
            </a:r>
            <a:endParaRPr lang="en-GB" sz="4400" dirty="0"/>
          </a:p>
        </p:txBody>
      </p:sp>
      <p:sp>
        <p:nvSpPr>
          <p:cNvPr id="2" name="Text Placeholder 1"/>
          <p:cNvSpPr>
            <a:spLocks noGrp="1"/>
          </p:cNvSpPr>
          <p:nvPr>
            <p:ph type="body" sz="quarter" idx="10"/>
          </p:nvPr>
        </p:nvSpPr>
        <p:spPr>
          <a:xfrm>
            <a:off x="467544" y="3939902"/>
            <a:ext cx="3671887" cy="647475"/>
          </a:xfrm>
        </p:spPr>
        <p:txBody>
          <a:bodyPr/>
          <a:lstStyle/>
          <a:p>
            <a:endParaRPr lang="en-GB" dirty="0"/>
          </a:p>
        </p:txBody>
      </p:sp>
    </p:spTree>
    <p:extLst>
      <p:ext uri="{BB962C8B-B14F-4D97-AF65-F5344CB8AC3E}">
        <p14:creationId xmlns:p14="http://schemas.microsoft.com/office/powerpoint/2010/main" val="29546006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696013" y="411510"/>
            <a:ext cx="7931224" cy="857250"/>
          </a:xfrm>
        </p:spPr>
        <p:txBody>
          <a:bodyPr/>
          <a:lstStyle/>
          <a:p>
            <a:r>
              <a:rPr lang="en-GB" dirty="0" smtClean="0"/>
              <a:t>Case study 2</a:t>
            </a:r>
            <a:endParaRPr lang="en-GB" dirty="0"/>
          </a:p>
        </p:txBody>
      </p:sp>
      <p:sp>
        <p:nvSpPr>
          <p:cNvPr id="2" name="TextBox 1"/>
          <p:cNvSpPr txBox="1"/>
          <p:nvPr/>
        </p:nvSpPr>
        <p:spPr>
          <a:xfrm>
            <a:off x="827584" y="1635646"/>
            <a:ext cx="7272808" cy="2585323"/>
          </a:xfrm>
          <a:prstGeom prst="rect">
            <a:avLst/>
          </a:prstGeom>
          <a:noFill/>
        </p:spPr>
        <p:txBody>
          <a:bodyPr wrap="square" rtlCol="0">
            <a:spAutoFit/>
          </a:bodyPr>
          <a:lstStyle/>
          <a:p>
            <a:r>
              <a:rPr lang="en-GB" dirty="0">
                <a:latin typeface="Trebuchet MS" panose="020B0603020202020204" pitchFamily="34" charset="0"/>
              </a:rPr>
              <a:t>Mr N attended the practice on a number of occasions with depression and anxiety. In January he attend an appointment saying he was nervous about an upcoming dental appointment. </a:t>
            </a:r>
          </a:p>
          <a:p>
            <a:r>
              <a:rPr lang="en-GB" dirty="0">
                <a:latin typeface="Trebuchet MS" panose="020B0603020202020204" pitchFamily="34" charset="0"/>
              </a:rPr>
              <a:t>From that point until April he complains he was prescribed Diazepam by different doctors without a warning that he could become addicted and no advice about when to stop taking it.  He was prescribed 84 tablets over a 3 month period.</a:t>
            </a:r>
          </a:p>
          <a:p>
            <a:endParaRPr lang="en-GB" dirty="0">
              <a:latin typeface="Trebuchet MS" panose="020B0603020202020204" pitchFamily="34" charset="0"/>
            </a:endParaRPr>
          </a:p>
          <a:p>
            <a:endParaRPr lang="en-GB" dirty="0">
              <a:latin typeface="Trebuchet MS" panose="020B0603020202020204" pitchFamily="34" charset="0"/>
            </a:endParaRPr>
          </a:p>
        </p:txBody>
      </p:sp>
    </p:spTree>
    <p:extLst>
      <p:ext uri="{BB962C8B-B14F-4D97-AF65-F5344CB8AC3E}">
        <p14:creationId xmlns:p14="http://schemas.microsoft.com/office/powerpoint/2010/main" val="3102463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611560" y="483518"/>
            <a:ext cx="7931224" cy="857250"/>
          </a:xfrm>
        </p:spPr>
        <p:txBody>
          <a:bodyPr/>
          <a:lstStyle/>
          <a:p>
            <a:r>
              <a:rPr lang="en-GB" dirty="0" smtClean="0"/>
              <a:t>Case study 2- relevant guidance</a:t>
            </a:r>
            <a:endParaRPr lang="en-GB" dirty="0"/>
          </a:p>
        </p:txBody>
      </p:sp>
      <p:sp>
        <p:nvSpPr>
          <p:cNvPr id="2" name="TextBox 1"/>
          <p:cNvSpPr txBox="1"/>
          <p:nvPr/>
        </p:nvSpPr>
        <p:spPr>
          <a:xfrm>
            <a:off x="899592" y="1563638"/>
            <a:ext cx="6132125" cy="2585323"/>
          </a:xfrm>
          <a:prstGeom prst="rect">
            <a:avLst/>
          </a:prstGeom>
          <a:noFill/>
        </p:spPr>
        <p:txBody>
          <a:bodyPr wrap="square" rtlCol="0">
            <a:spAutoFit/>
          </a:bodyPr>
          <a:lstStyle/>
          <a:p>
            <a:pPr marL="285750" indent="-285750">
              <a:buFont typeface="Arial" panose="020B0604020202020204" pitchFamily="34" charset="0"/>
              <a:buChar char="•"/>
            </a:pPr>
            <a:r>
              <a:rPr lang="en-GB" b="1" dirty="0">
                <a:latin typeface="Trebuchet MS" panose="020B0603020202020204" pitchFamily="34" charset="0"/>
              </a:rPr>
              <a:t>NICE Guidance (Clinical knowledge summaries on generalised anxiety disorder</a:t>
            </a:r>
            <a:r>
              <a:rPr lang="en-GB" dirty="0">
                <a:latin typeface="Trebuchet MS" panose="020B0603020202020204" pitchFamily="34" charset="0"/>
              </a:rPr>
              <a:t>) says: </a:t>
            </a:r>
          </a:p>
          <a:p>
            <a:r>
              <a:rPr lang="en-GB" dirty="0">
                <a:latin typeface="Trebuchet MS" panose="020B0603020202020204" pitchFamily="34" charset="0"/>
              </a:rPr>
              <a:t>	"</a:t>
            </a:r>
            <a:r>
              <a:rPr lang="en-GB" i="1" dirty="0">
                <a:latin typeface="Trebuchet MS" panose="020B0603020202020204" pitchFamily="34" charset="0"/>
              </a:rPr>
              <a:t>Prescribe the lowest possible dose for the </a:t>
            </a:r>
            <a:r>
              <a:rPr lang="en-GB" i="1" dirty="0" smtClean="0">
                <a:latin typeface="Trebuchet MS" panose="020B0603020202020204" pitchFamily="34" charset="0"/>
              </a:rPr>
              <a:t>   shortest period </a:t>
            </a:r>
            <a:r>
              <a:rPr lang="en-GB" i="1" dirty="0">
                <a:latin typeface="Trebuchet MS" panose="020B0603020202020204" pitchFamily="34" charset="0"/>
              </a:rPr>
              <a:t>of time and review the patient </a:t>
            </a:r>
            <a:r>
              <a:rPr lang="en-GB" i="1" dirty="0" smtClean="0">
                <a:latin typeface="Trebuchet MS" panose="020B0603020202020204" pitchFamily="34" charset="0"/>
              </a:rPr>
              <a:t>regularly. 	Treatment </a:t>
            </a:r>
            <a:r>
              <a:rPr lang="en-GB" i="1" dirty="0">
                <a:latin typeface="Trebuchet MS" panose="020B0603020202020204" pitchFamily="34" charset="0"/>
              </a:rPr>
              <a:t>should not exceed 2–4 weeks</a:t>
            </a:r>
            <a:r>
              <a:rPr lang="en-GB" i="1" dirty="0" smtClean="0">
                <a:latin typeface="Trebuchet MS" panose="020B0603020202020204" pitchFamily="34" charset="0"/>
              </a:rPr>
              <a:t>“</a:t>
            </a:r>
          </a:p>
          <a:p>
            <a:endParaRPr lang="en-GB" i="1" dirty="0">
              <a:latin typeface="Trebuchet MS" panose="020B0603020202020204" pitchFamily="34" charset="0"/>
            </a:endParaRPr>
          </a:p>
          <a:p>
            <a:pPr marL="285750" indent="-285750">
              <a:buFont typeface="Arial" panose="020B0604020202020204" pitchFamily="34" charset="0"/>
              <a:buChar char="•"/>
            </a:pPr>
            <a:r>
              <a:rPr lang="en-GB" b="1" dirty="0">
                <a:latin typeface="Trebuchet MS" panose="020B0603020202020204" pitchFamily="34" charset="0"/>
              </a:rPr>
              <a:t>British National Formulary (BNF) 2 </a:t>
            </a:r>
            <a:r>
              <a:rPr lang="en-GB" dirty="0">
                <a:latin typeface="Trebuchet MS" panose="020B0603020202020204" pitchFamily="34" charset="0"/>
              </a:rPr>
              <a:t>guidance says to avoid prolonged use. </a:t>
            </a:r>
          </a:p>
          <a:p>
            <a:endParaRPr lang="en-GB" dirty="0"/>
          </a:p>
        </p:txBody>
      </p:sp>
    </p:spTree>
    <p:extLst>
      <p:ext uri="{BB962C8B-B14F-4D97-AF65-F5344CB8AC3E}">
        <p14:creationId xmlns:p14="http://schemas.microsoft.com/office/powerpoint/2010/main" val="16099487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611560" y="339502"/>
            <a:ext cx="7931224" cy="857250"/>
          </a:xfrm>
        </p:spPr>
        <p:txBody>
          <a:bodyPr/>
          <a:lstStyle/>
          <a:p>
            <a:r>
              <a:rPr lang="en-GB" dirty="0" smtClean="0"/>
              <a:t>Case study 2- outcome</a:t>
            </a:r>
            <a:endParaRPr lang="en-GB" dirty="0"/>
          </a:p>
        </p:txBody>
      </p:sp>
      <p:sp>
        <p:nvSpPr>
          <p:cNvPr id="2" name="TextBox 1"/>
          <p:cNvSpPr txBox="1"/>
          <p:nvPr/>
        </p:nvSpPr>
        <p:spPr>
          <a:xfrm>
            <a:off x="940768" y="1491630"/>
            <a:ext cx="7272808" cy="3139321"/>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Trebuchet MS" panose="020B0603020202020204" pitchFamily="34" charset="0"/>
              </a:rPr>
              <a:t>Mr N received care from a number of clinicians, with no one clinician taking responsibility for him</a:t>
            </a:r>
            <a:r>
              <a:rPr lang="en-GB" dirty="0" smtClean="0">
                <a:latin typeface="Trebuchet MS" panose="020B0603020202020204" pitchFamily="34" charset="0"/>
              </a:rPr>
              <a:t>.</a:t>
            </a:r>
          </a:p>
          <a:p>
            <a:endParaRPr lang="en-GB" dirty="0">
              <a:latin typeface="Trebuchet MS" panose="020B0603020202020204" pitchFamily="34" charset="0"/>
            </a:endParaRPr>
          </a:p>
          <a:p>
            <a:pPr marL="285750" indent="-285750">
              <a:buFont typeface="Arial" panose="020B0604020202020204" pitchFamily="34" charset="0"/>
              <a:buChar char="•"/>
            </a:pPr>
            <a:r>
              <a:rPr lang="en-GB" dirty="0" smtClean="0">
                <a:latin typeface="Trebuchet MS" panose="020B0603020202020204" pitchFamily="34" charset="0"/>
              </a:rPr>
              <a:t>Diazepam </a:t>
            </a:r>
            <a:r>
              <a:rPr lang="en-GB" dirty="0">
                <a:latin typeface="Trebuchet MS" panose="020B0603020202020204" pitchFamily="34" charset="0"/>
              </a:rPr>
              <a:t>was not prescribed in line with the relevant guidance</a:t>
            </a:r>
            <a:r>
              <a:rPr lang="en-GB" dirty="0" smtClean="0">
                <a:latin typeface="Trebuchet MS" panose="020B0603020202020204" pitchFamily="34" charset="0"/>
              </a:rPr>
              <a:t>.</a:t>
            </a:r>
          </a:p>
          <a:p>
            <a:endParaRPr lang="en-GB" dirty="0">
              <a:latin typeface="Trebuchet MS" panose="020B0603020202020204" pitchFamily="34" charset="0"/>
            </a:endParaRPr>
          </a:p>
          <a:p>
            <a:pPr marL="285750" indent="-285750">
              <a:buFont typeface="Arial" panose="020B0604020202020204" pitchFamily="34" charset="0"/>
              <a:buChar char="•"/>
            </a:pPr>
            <a:r>
              <a:rPr lang="en-GB" dirty="0">
                <a:latin typeface="Trebuchet MS" panose="020B0603020202020204" pitchFamily="34" charset="0"/>
              </a:rPr>
              <a:t>As a result of the complaint the Practice asked Mr N to make an appointment to discuss his symptoms and concerns</a:t>
            </a:r>
            <a:r>
              <a:rPr lang="en-GB" dirty="0" smtClean="0">
                <a:latin typeface="Trebuchet MS" panose="020B0603020202020204" pitchFamily="34" charset="0"/>
              </a:rPr>
              <a:t>.</a:t>
            </a:r>
          </a:p>
          <a:p>
            <a:endParaRPr lang="en-GB" dirty="0">
              <a:latin typeface="Trebuchet MS" panose="020B0603020202020204" pitchFamily="34" charset="0"/>
            </a:endParaRPr>
          </a:p>
          <a:p>
            <a:pPr marL="285750" indent="-285750">
              <a:buFont typeface="Arial" panose="020B0604020202020204" pitchFamily="34" charset="0"/>
              <a:buChar char="•"/>
            </a:pPr>
            <a:r>
              <a:rPr lang="en-GB" dirty="0">
                <a:latin typeface="Trebuchet MS" panose="020B0603020202020204" pitchFamily="34" charset="0"/>
              </a:rPr>
              <a:t>The Practice changed its prescribing practice as a result of this complaint.</a:t>
            </a:r>
          </a:p>
          <a:p>
            <a:endParaRPr lang="en-GB" dirty="0">
              <a:latin typeface="Trebuchet MS" panose="020B0603020202020204" pitchFamily="34" charset="0"/>
            </a:endParaRPr>
          </a:p>
        </p:txBody>
      </p:sp>
    </p:spTree>
    <p:extLst>
      <p:ext uri="{BB962C8B-B14F-4D97-AF65-F5344CB8AC3E}">
        <p14:creationId xmlns:p14="http://schemas.microsoft.com/office/powerpoint/2010/main" val="336519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683568" y="411510"/>
            <a:ext cx="7931224" cy="857250"/>
          </a:xfrm>
        </p:spPr>
        <p:txBody>
          <a:bodyPr/>
          <a:lstStyle/>
          <a:p>
            <a:r>
              <a:rPr lang="en-GB" dirty="0" smtClean="0"/>
              <a:t>Case study 3</a:t>
            </a:r>
            <a:endParaRPr lang="en-GB" dirty="0"/>
          </a:p>
        </p:txBody>
      </p:sp>
      <p:sp>
        <p:nvSpPr>
          <p:cNvPr id="2" name="TextBox 1"/>
          <p:cNvSpPr txBox="1"/>
          <p:nvPr/>
        </p:nvSpPr>
        <p:spPr>
          <a:xfrm>
            <a:off x="693912" y="1419622"/>
            <a:ext cx="7920880" cy="3139321"/>
          </a:xfrm>
          <a:prstGeom prst="rect">
            <a:avLst/>
          </a:prstGeom>
          <a:noFill/>
        </p:spPr>
        <p:txBody>
          <a:bodyPr wrap="square" rtlCol="0">
            <a:spAutoFit/>
          </a:bodyPr>
          <a:lstStyle/>
          <a:p>
            <a:r>
              <a:rPr lang="en-GB" dirty="0">
                <a:latin typeface="Trebuchet MS" panose="020B0603020202020204" pitchFamily="34" charset="0"/>
              </a:rPr>
              <a:t>Mr E attended the Practice and described a history of three instances of red stained urine in the previous 12 months. A GP decided against a urology referral at that time. He did not do a dip urine test. Instead, his plan was to wait and see; to check the PSA (a standard test to look for signs of prostate cancer) and to take and test a urine sample if Mr E had red stained urine again.</a:t>
            </a:r>
          </a:p>
          <a:p>
            <a:r>
              <a:rPr lang="en-GB" dirty="0">
                <a:latin typeface="Trebuchet MS" panose="020B0603020202020204" pitchFamily="34" charset="0"/>
              </a:rPr>
              <a:t>Mr E returned to the Practice and a different GP performed a dip urine test which was positive for blood.  He made a referral to urology.</a:t>
            </a:r>
          </a:p>
          <a:p>
            <a:r>
              <a:rPr lang="en-GB" dirty="0">
                <a:latin typeface="Trebuchet MS" panose="020B0603020202020204" pitchFamily="34" charset="0"/>
              </a:rPr>
              <a:t>Mr E’s son complained that the delay in referral impacted on his father’s chances of survival.</a:t>
            </a:r>
          </a:p>
          <a:p>
            <a:endParaRPr lang="en-GB" dirty="0">
              <a:latin typeface="Trebuchet MS" panose="020B0603020202020204" pitchFamily="34" charset="0"/>
            </a:endParaRPr>
          </a:p>
        </p:txBody>
      </p:sp>
    </p:spTree>
    <p:extLst>
      <p:ext uri="{BB962C8B-B14F-4D97-AF65-F5344CB8AC3E}">
        <p14:creationId xmlns:p14="http://schemas.microsoft.com/office/powerpoint/2010/main" val="215063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539552" y="483518"/>
            <a:ext cx="7931224" cy="857250"/>
          </a:xfrm>
        </p:spPr>
        <p:txBody>
          <a:bodyPr/>
          <a:lstStyle/>
          <a:p>
            <a:r>
              <a:rPr lang="en-GB" dirty="0" smtClean="0"/>
              <a:t>Case study 3- relevant guidance</a:t>
            </a:r>
            <a:endParaRPr lang="en-GB" dirty="0"/>
          </a:p>
        </p:txBody>
      </p:sp>
      <p:sp>
        <p:nvSpPr>
          <p:cNvPr id="2" name="TextBox 1"/>
          <p:cNvSpPr txBox="1"/>
          <p:nvPr/>
        </p:nvSpPr>
        <p:spPr>
          <a:xfrm>
            <a:off x="856018" y="1563638"/>
            <a:ext cx="7632848" cy="2862322"/>
          </a:xfrm>
          <a:prstGeom prst="rect">
            <a:avLst/>
          </a:prstGeom>
          <a:noFill/>
        </p:spPr>
        <p:txBody>
          <a:bodyPr wrap="square" rtlCol="0">
            <a:spAutoFit/>
          </a:bodyPr>
          <a:lstStyle/>
          <a:p>
            <a:r>
              <a:rPr lang="en-GB" dirty="0">
                <a:latin typeface="Trebuchet MS" panose="020B0603020202020204" pitchFamily="34" charset="0"/>
              </a:rPr>
              <a:t>NICE CG 27 ‘Referral Guidelines for Suspected Cancer’ (2005, revised 2015) says:</a:t>
            </a:r>
          </a:p>
          <a:p>
            <a:pPr marL="285750" indent="-285750">
              <a:buFont typeface="Arial" panose="020B0604020202020204" pitchFamily="34" charset="0"/>
              <a:buChar char="•"/>
            </a:pPr>
            <a:r>
              <a:rPr lang="en-GB" i="1" dirty="0" smtClean="0">
                <a:latin typeface="Trebuchet MS" panose="020B0603020202020204" pitchFamily="34" charset="0"/>
              </a:rPr>
              <a:t>Male </a:t>
            </a:r>
            <a:r>
              <a:rPr lang="en-GB" i="1" dirty="0">
                <a:latin typeface="Trebuchet MS" panose="020B0603020202020204" pitchFamily="34" charset="0"/>
              </a:rPr>
              <a:t>or female adult patients of any age who </a:t>
            </a:r>
            <a:r>
              <a:rPr lang="en-GB" i="1" dirty="0" smtClean="0">
                <a:latin typeface="Trebuchet MS" panose="020B0603020202020204" pitchFamily="34" charset="0"/>
              </a:rPr>
              <a:t>present </a:t>
            </a:r>
            <a:r>
              <a:rPr lang="en-GB" i="1" dirty="0">
                <a:latin typeface="Trebuchet MS" panose="020B0603020202020204" pitchFamily="34" charset="0"/>
              </a:rPr>
              <a:t>with painless macroscopic haematuria </a:t>
            </a:r>
            <a:r>
              <a:rPr lang="en-GB" i="1" dirty="0" smtClean="0">
                <a:latin typeface="Trebuchet MS" panose="020B0603020202020204" pitchFamily="34" charset="0"/>
              </a:rPr>
              <a:t>should </a:t>
            </a:r>
            <a:r>
              <a:rPr lang="en-GB" i="1" dirty="0">
                <a:latin typeface="Trebuchet MS" panose="020B0603020202020204" pitchFamily="34" charset="0"/>
              </a:rPr>
              <a:t>be referred urgently</a:t>
            </a:r>
            <a:r>
              <a:rPr lang="en-GB" dirty="0" smtClean="0">
                <a:latin typeface="Trebuchet MS" panose="020B0603020202020204" pitchFamily="34" charset="0"/>
              </a:rPr>
              <a:t>…</a:t>
            </a:r>
          </a:p>
          <a:p>
            <a:endParaRPr lang="en-GB" dirty="0">
              <a:latin typeface="Trebuchet MS" panose="020B0603020202020204" pitchFamily="34" charset="0"/>
            </a:endParaRPr>
          </a:p>
          <a:p>
            <a:pPr marL="285750" indent="-285750">
              <a:buFont typeface="Arial" panose="020B0604020202020204" pitchFamily="34" charset="0"/>
              <a:buChar char="•"/>
            </a:pPr>
            <a:r>
              <a:rPr lang="en-GB" i="1" dirty="0" smtClean="0">
                <a:latin typeface="Trebuchet MS" panose="020B0603020202020204" pitchFamily="34" charset="0"/>
              </a:rPr>
              <a:t>In </a:t>
            </a:r>
            <a:r>
              <a:rPr lang="en-GB" i="1" dirty="0">
                <a:latin typeface="Trebuchet MS" panose="020B0603020202020204" pitchFamily="34" charset="0"/>
              </a:rPr>
              <a:t>patients aged 50 years and older who are found </a:t>
            </a:r>
            <a:r>
              <a:rPr lang="en-GB" i="1" dirty="0" smtClean="0">
                <a:latin typeface="Trebuchet MS" panose="020B0603020202020204" pitchFamily="34" charset="0"/>
              </a:rPr>
              <a:t>to </a:t>
            </a:r>
            <a:r>
              <a:rPr lang="en-GB" i="1" dirty="0">
                <a:latin typeface="Trebuchet MS" panose="020B0603020202020204" pitchFamily="34" charset="0"/>
              </a:rPr>
              <a:t>have unexplained microscopic haematuria, an 	urgent referral should be made.</a:t>
            </a:r>
          </a:p>
          <a:p>
            <a:endParaRPr lang="en-GB" dirty="0">
              <a:latin typeface="Trebuchet MS" panose="020B0603020202020204" pitchFamily="34" charset="0"/>
            </a:endParaRPr>
          </a:p>
          <a:p>
            <a:endParaRPr lang="en-GB" dirty="0">
              <a:latin typeface="Trebuchet MS" panose="020B0603020202020204" pitchFamily="34" charset="0"/>
            </a:endParaRPr>
          </a:p>
        </p:txBody>
      </p:sp>
    </p:spTree>
    <p:extLst>
      <p:ext uri="{BB962C8B-B14F-4D97-AF65-F5344CB8AC3E}">
        <p14:creationId xmlns:p14="http://schemas.microsoft.com/office/powerpoint/2010/main" val="3805314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714400" y="483518"/>
            <a:ext cx="7931224" cy="857250"/>
          </a:xfrm>
        </p:spPr>
        <p:txBody>
          <a:bodyPr/>
          <a:lstStyle/>
          <a:p>
            <a:r>
              <a:rPr lang="en-GB" dirty="0" smtClean="0"/>
              <a:t>Case study 3- outcome</a:t>
            </a:r>
            <a:endParaRPr lang="en-GB" dirty="0"/>
          </a:p>
        </p:txBody>
      </p:sp>
      <p:sp>
        <p:nvSpPr>
          <p:cNvPr id="2" name="TextBox 1"/>
          <p:cNvSpPr txBox="1"/>
          <p:nvPr/>
        </p:nvSpPr>
        <p:spPr>
          <a:xfrm>
            <a:off x="714400" y="1563638"/>
            <a:ext cx="7848872" cy="3416320"/>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Trebuchet MS" panose="020B0603020202020204" pitchFamily="34" charset="0"/>
              </a:rPr>
              <a:t>Mr E met the criteria for urgent referral on his first </a:t>
            </a:r>
            <a:r>
              <a:rPr lang="en-GB" dirty="0" smtClean="0">
                <a:latin typeface="Trebuchet MS" panose="020B0603020202020204" pitchFamily="34" charset="0"/>
              </a:rPr>
              <a:t>attendance</a:t>
            </a:r>
          </a:p>
          <a:p>
            <a:endParaRPr lang="en-GB" dirty="0" smtClean="0">
              <a:latin typeface="Trebuchet MS" panose="020B0603020202020204" pitchFamily="34" charset="0"/>
            </a:endParaRPr>
          </a:p>
          <a:p>
            <a:pPr marL="285750" indent="-285750">
              <a:buFont typeface="Arial" panose="020B0604020202020204" pitchFamily="34" charset="0"/>
              <a:buChar char="•"/>
            </a:pPr>
            <a:r>
              <a:rPr lang="en-GB" dirty="0" smtClean="0">
                <a:latin typeface="Trebuchet MS" panose="020B0603020202020204" pitchFamily="34" charset="0"/>
              </a:rPr>
              <a:t>The </a:t>
            </a:r>
            <a:r>
              <a:rPr lang="en-GB" dirty="0">
                <a:latin typeface="Trebuchet MS" panose="020B0603020202020204" pitchFamily="34" charset="0"/>
              </a:rPr>
              <a:t>Practice said ‘</a:t>
            </a:r>
            <a:r>
              <a:rPr lang="en-GB" i="1" dirty="0">
                <a:latin typeface="Trebuchet MS" panose="020B0603020202020204" pitchFamily="34" charset="0"/>
              </a:rPr>
              <a:t>Our GPs follow National guidelines (NICE guidelines) when patients present with frank haematuria, and these are in adherence with services provided by our local urology services, and referrals are in accordance with a two week rule referral policy</a:t>
            </a:r>
            <a:r>
              <a:rPr lang="en-GB" dirty="0" smtClean="0">
                <a:latin typeface="Trebuchet MS" panose="020B0603020202020204" pitchFamily="34" charset="0"/>
              </a:rPr>
              <a:t>’.</a:t>
            </a:r>
          </a:p>
          <a:p>
            <a:endParaRPr lang="en-GB" dirty="0">
              <a:latin typeface="Trebuchet MS" panose="020B0603020202020204" pitchFamily="34" charset="0"/>
            </a:endParaRPr>
          </a:p>
          <a:p>
            <a:pPr marL="285750" indent="-285750">
              <a:buFont typeface="Arial" panose="020B0604020202020204" pitchFamily="34" charset="0"/>
              <a:buChar char="•"/>
            </a:pPr>
            <a:r>
              <a:rPr lang="en-GB" dirty="0">
                <a:latin typeface="Trebuchet MS" panose="020B0603020202020204" pitchFamily="34" charset="0"/>
              </a:rPr>
              <a:t>The Practice should have acknowledged that the guidance was not followed at the first appointment</a:t>
            </a:r>
          </a:p>
          <a:p>
            <a:r>
              <a:rPr lang="en-GB" dirty="0" smtClean="0">
                <a:latin typeface="Trebuchet MS" panose="020B0603020202020204" pitchFamily="34" charset="0"/>
              </a:rPr>
              <a:t> </a:t>
            </a:r>
            <a:endParaRPr lang="en-GB" i="1" dirty="0">
              <a:latin typeface="Trebuchet MS" panose="020B0603020202020204" pitchFamily="34" charset="0"/>
            </a:endParaRPr>
          </a:p>
          <a:p>
            <a:endParaRPr lang="en-GB" dirty="0">
              <a:latin typeface="Trebuchet MS" panose="020B0603020202020204" pitchFamily="34" charset="0"/>
            </a:endParaRPr>
          </a:p>
          <a:p>
            <a:endParaRPr lang="en-GB" dirty="0">
              <a:latin typeface="Trebuchet MS" panose="020B0603020202020204" pitchFamily="34" charset="0"/>
            </a:endParaRPr>
          </a:p>
        </p:txBody>
      </p:sp>
    </p:spTree>
    <p:extLst>
      <p:ext uri="{BB962C8B-B14F-4D97-AF65-F5344CB8AC3E}">
        <p14:creationId xmlns:p14="http://schemas.microsoft.com/office/powerpoint/2010/main" val="3595865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64" y="483518"/>
            <a:ext cx="7931224" cy="576064"/>
          </a:xfrm>
        </p:spPr>
        <p:txBody>
          <a:bodyPr>
            <a:noAutofit/>
          </a:bodyPr>
          <a:lstStyle/>
          <a:p>
            <a:pPr algn="l"/>
            <a:r>
              <a:rPr lang="en-GB" sz="3200" b="1" dirty="0" smtClean="0"/>
              <a:t>The local investigation</a:t>
            </a:r>
            <a:br>
              <a:rPr lang="en-GB" sz="3200" b="1" dirty="0" smtClean="0"/>
            </a:br>
            <a:r>
              <a:rPr lang="en-GB" sz="3200" b="1" dirty="0" smtClean="0"/>
              <a:t>Getting it right first time</a:t>
            </a:r>
            <a:endParaRPr lang="en-GB" sz="3200" b="1" dirty="0"/>
          </a:p>
        </p:txBody>
      </p:sp>
      <p:sp>
        <p:nvSpPr>
          <p:cNvPr id="4" name="Text Placeholder 3"/>
          <p:cNvSpPr>
            <a:spLocks noGrp="1"/>
          </p:cNvSpPr>
          <p:nvPr>
            <p:ph type="body" sz="quarter" idx="13"/>
          </p:nvPr>
        </p:nvSpPr>
        <p:spPr>
          <a:xfrm>
            <a:off x="649288" y="1635646"/>
            <a:ext cx="5434880" cy="2754138"/>
          </a:xfrm>
        </p:spPr>
        <p:txBody>
          <a:bodyPr/>
          <a:lstStyle/>
          <a:p>
            <a:pPr marL="0" indent="0">
              <a:buNone/>
            </a:pPr>
            <a:r>
              <a:rPr lang="en-GB" sz="2000" b="1" dirty="0"/>
              <a:t>Has the complaint been handled in line with:</a:t>
            </a:r>
          </a:p>
          <a:p>
            <a:r>
              <a:rPr lang="en-GB" dirty="0" smtClean="0"/>
              <a:t>NHS </a:t>
            </a:r>
            <a:r>
              <a:rPr lang="en-GB" dirty="0"/>
              <a:t>Complaints Regulations </a:t>
            </a:r>
          </a:p>
          <a:p>
            <a:r>
              <a:rPr lang="en-GB" i="1" dirty="0"/>
              <a:t>Ombudsman’s Principles of Good                      Complaint Handling</a:t>
            </a:r>
          </a:p>
          <a:p>
            <a:r>
              <a:rPr lang="en-GB" i="1" dirty="0"/>
              <a:t>Ombudsman’s Principles for Remedy</a:t>
            </a:r>
          </a:p>
          <a:p>
            <a:r>
              <a:rPr lang="en-GB" dirty="0"/>
              <a:t>Local policy and procedures</a:t>
            </a:r>
          </a:p>
          <a:p>
            <a:endParaRPr lang="en-GB" dirty="0"/>
          </a:p>
        </p:txBody>
      </p:sp>
      <p:pic>
        <p:nvPicPr>
          <p:cNvPr id="5" name="Content Placeholder 4"/>
          <p:cNvPicPr>
            <a:picLocks noGrp="1"/>
          </p:cNvPicPr>
          <p:nvPr>
            <p:ph sz="half" idx="2"/>
          </p:nvPr>
        </p:nvPicPr>
        <p:blipFill rotWithShape="1">
          <a:blip r:embed="rId3"/>
          <a:srcRect l="10511" t="14982" r="61102" b="13018"/>
          <a:stretch/>
        </p:blipFill>
        <p:spPr bwMode="auto">
          <a:xfrm rot="16200000">
            <a:off x="5782760" y="1881412"/>
            <a:ext cx="2633427" cy="2174627"/>
          </a:xfrm>
          <a:prstGeom prst="rect">
            <a:avLst/>
          </a:prstGeom>
          <a:ln>
            <a:noFill/>
          </a:ln>
          <a:effectLst>
            <a:outerShdw blurRad="190500" algn="tl" rotWithShape="0">
              <a:srgbClr val="000000">
                <a:alpha val="70000"/>
              </a:srgbClr>
            </a:outerShdw>
          </a:effectLst>
          <a:extLst>
            <a:ext uri="{53640926-AAD7-44D8-BBD7-CCE9431645EC}">
              <a14:shadowObscured xmlns:a14="http://schemas.microsoft.com/office/drawing/2010/main"/>
            </a:ext>
          </a:extLst>
        </p:spPr>
      </p:pic>
      <p:sp>
        <p:nvSpPr>
          <p:cNvPr id="3" name="Slide Number Placeholder 2"/>
          <p:cNvSpPr>
            <a:spLocks noGrp="1"/>
          </p:cNvSpPr>
          <p:nvPr>
            <p:ph type="sldNum" sz="quarter" idx="12"/>
          </p:nvPr>
        </p:nvSpPr>
        <p:spPr/>
        <p:txBody>
          <a:bodyPr/>
          <a:lstStyle/>
          <a:p>
            <a:pPr>
              <a:defRPr/>
            </a:pPr>
            <a:endParaRPr lang="en-GB" dirty="0"/>
          </a:p>
        </p:txBody>
      </p:sp>
    </p:spTree>
    <p:extLst>
      <p:ext uri="{BB962C8B-B14F-4D97-AF65-F5344CB8AC3E}">
        <p14:creationId xmlns:p14="http://schemas.microsoft.com/office/powerpoint/2010/main" val="28427790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95487"/>
            <a:ext cx="7931224" cy="720079"/>
          </a:xfrm>
        </p:spPr>
        <p:txBody>
          <a:bodyPr/>
          <a:lstStyle/>
          <a:p>
            <a:r>
              <a:rPr lang="en-GB" sz="3200" dirty="0"/>
              <a:t>Sharing </a:t>
            </a:r>
            <a:r>
              <a:rPr lang="en-GB" sz="3200" dirty="0" smtClean="0"/>
              <a:t>learning</a:t>
            </a:r>
            <a:r>
              <a:rPr lang="en-GB" sz="3200" b="0" dirty="0" smtClean="0"/>
              <a:t/>
            </a:r>
            <a:br>
              <a:rPr lang="en-GB" sz="3200" b="0" dirty="0" smtClean="0"/>
            </a:br>
            <a:r>
              <a:rPr lang="en-GB" sz="3000" b="0" i="1" dirty="0" smtClean="0"/>
              <a:t>Good </a:t>
            </a:r>
            <a:r>
              <a:rPr lang="en-GB" sz="3000" b="0" i="1" dirty="0"/>
              <a:t>local response</a:t>
            </a:r>
            <a:endParaRPr lang="en-GB" sz="3000" i="1" dirty="0"/>
          </a:p>
        </p:txBody>
      </p:sp>
      <p:sp>
        <p:nvSpPr>
          <p:cNvPr id="3" name="Content Placeholder 2"/>
          <p:cNvSpPr>
            <a:spLocks noGrp="1"/>
          </p:cNvSpPr>
          <p:nvPr>
            <p:ph idx="1"/>
          </p:nvPr>
        </p:nvSpPr>
        <p:spPr>
          <a:xfrm>
            <a:off x="755576" y="1275606"/>
            <a:ext cx="7931224" cy="3312368"/>
          </a:xfrm>
        </p:spPr>
        <p:txBody>
          <a:bodyPr>
            <a:normAutofit fontScale="25000" lnSpcReduction="20000"/>
          </a:bodyPr>
          <a:lstStyle/>
          <a:p>
            <a:pPr marL="0" indent="0">
              <a:buNone/>
            </a:pPr>
            <a:r>
              <a:rPr lang="en-GB" sz="7200" b="1" dirty="0"/>
              <a:t>Response should set out</a:t>
            </a:r>
            <a:r>
              <a:rPr lang="en-GB" sz="7200" b="1" dirty="0" smtClean="0"/>
              <a:t>:</a:t>
            </a:r>
          </a:p>
          <a:p>
            <a:pPr marL="0" indent="0">
              <a:buNone/>
            </a:pPr>
            <a:endParaRPr lang="en-GB" sz="7200" b="1" dirty="0"/>
          </a:p>
          <a:p>
            <a:r>
              <a:rPr lang="en-GB" sz="7200" dirty="0"/>
              <a:t>The </a:t>
            </a:r>
            <a:r>
              <a:rPr lang="en-GB" sz="7200" b="1" dirty="0"/>
              <a:t>issues raised </a:t>
            </a:r>
            <a:r>
              <a:rPr lang="en-GB" sz="7200" dirty="0"/>
              <a:t>and what </a:t>
            </a:r>
            <a:r>
              <a:rPr lang="en-GB" sz="7200" dirty="0" smtClean="0"/>
              <a:t>the complainant </a:t>
            </a:r>
            <a:r>
              <a:rPr lang="en-GB" sz="7200" b="1" dirty="0"/>
              <a:t>wants to </a:t>
            </a:r>
            <a:r>
              <a:rPr lang="en-GB" sz="7200" b="1" dirty="0" smtClean="0"/>
              <a:t>achieve</a:t>
            </a:r>
          </a:p>
          <a:p>
            <a:pPr marL="0" indent="0">
              <a:buNone/>
            </a:pPr>
            <a:endParaRPr lang="en-GB" sz="7200" b="1" u="sng" dirty="0"/>
          </a:p>
          <a:p>
            <a:r>
              <a:rPr lang="en-GB" sz="7200" b="1" dirty="0"/>
              <a:t>How you have investigated </a:t>
            </a:r>
            <a:r>
              <a:rPr lang="en-GB" sz="7200" dirty="0"/>
              <a:t>and the </a:t>
            </a:r>
            <a:r>
              <a:rPr lang="en-GB" sz="7200" b="1" dirty="0"/>
              <a:t>evidence considered </a:t>
            </a:r>
            <a:r>
              <a:rPr lang="en-GB" sz="7200" dirty="0"/>
              <a:t>including: </a:t>
            </a:r>
            <a:endParaRPr lang="en-GB" sz="7200" dirty="0" smtClean="0"/>
          </a:p>
          <a:p>
            <a:pPr marL="0" indent="0">
              <a:buNone/>
            </a:pPr>
            <a:r>
              <a:rPr lang="en-GB" sz="7200" dirty="0"/>
              <a:t>	</a:t>
            </a:r>
          </a:p>
          <a:p>
            <a:pPr lvl="2"/>
            <a:r>
              <a:rPr lang="en-GB" sz="7200" dirty="0"/>
              <a:t> the complainant’s evidence</a:t>
            </a:r>
          </a:p>
          <a:p>
            <a:pPr lvl="2"/>
            <a:r>
              <a:rPr lang="en-GB" sz="7200" dirty="0"/>
              <a:t> staff/witness statements</a:t>
            </a:r>
          </a:p>
          <a:p>
            <a:pPr lvl="2"/>
            <a:r>
              <a:rPr lang="en-GB" sz="7200" dirty="0"/>
              <a:t> relevant extracts from clinical records</a:t>
            </a:r>
          </a:p>
          <a:p>
            <a:pPr lvl="2"/>
            <a:r>
              <a:rPr lang="en-GB" sz="7200" dirty="0"/>
              <a:t> independent clinical opinion </a:t>
            </a:r>
          </a:p>
          <a:p>
            <a:pPr marL="0" indent="0">
              <a:buNone/>
            </a:pPr>
            <a:endParaRPr lang="en-GB" dirty="0"/>
          </a:p>
        </p:txBody>
      </p:sp>
      <p:pic>
        <p:nvPicPr>
          <p:cNvPr id="4" name="Picture 3" descr="C:\Users\tomlinsonl\AppData\Local\Microsoft\Windows\Temporary Internet Files\Content.Outlook\E004NNYT\images (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3857" y="2806426"/>
            <a:ext cx="2019300" cy="226695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39530383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9502"/>
            <a:ext cx="7931224" cy="432048"/>
          </a:xfrm>
        </p:spPr>
        <p:txBody>
          <a:bodyPr/>
          <a:lstStyle/>
          <a:p>
            <a:r>
              <a:rPr lang="en-GB" sz="3200" dirty="0" smtClean="0"/>
              <a:t> Sharing </a:t>
            </a:r>
            <a:r>
              <a:rPr lang="en-GB" sz="3200" dirty="0"/>
              <a:t>learning </a:t>
            </a:r>
            <a:r>
              <a:rPr lang="en-GB" sz="3200" b="0" dirty="0" smtClean="0"/>
              <a:t/>
            </a:r>
            <a:br>
              <a:rPr lang="en-GB" sz="3200" b="0" dirty="0" smtClean="0"/>
            </a:br>
            <a:r>
              <a:rPr lang="en-GB" sz="3200" b="0" dirty="0" smtClean="0"/>
              <a:t> </a:t>
            </a:r>
            <a:r>
              <a:rPr lang="en-GB" sz="3000" b="0" i="1" dirty="0"/>
              <a:t>Good local response</a:t>
            </a:r>
            <a:endParaRPr lang="en-GB" sz="3000" b="0" dirty="0"/>
          </a:p>
        </p:txBody>
      </p:sp>
      <p:sp>
        <p:nvSpPr>
          <p:cNvPr id="3" name="Text Placeholder 2"/>
          <p:cNvSpPr>
            <a:spLocks noGrp="1"/>
          </p:cNvSpPr>
          <p:nvPr>
            <p:ph type="body" sz="quarter" idx="13"/>
          </p:nvPr>
        </p:nvSpPr>
        <p:spPr>
          <a:xfrm>
            <a:off x="796752" y="1275606"/>
            <a:ext cx="7272808" cy="3384376"/>
          </a:xfrm>
        </p:spPr>
        <p:txBody>
          <a:bodyPr>
            <a:normAutofit/>
          </a:bodyPr>
          <a:lstStyle/>
          <a:p>
            <a:r>
              <a:rPr lang="en-GB" dirty="0"/>
              <a:t>Explanation of whether or not something went wrong, </a:t>
            </a:r>
            <a:r>
              <a:rPr lang="en-GB" dirty="0" smtClean="0"/>
              <a:t>by setting </a:t>
            </a:r>
            <a:r>
              <a:rPr lang="en-GB" dirty="0"/>
              <a:t>out:</a:t>
            </a:r>
          </a:p>
          <a:p>
            <a:pPr lvl="1"/>
            <a:r>
              <a:rPr lang="en-GB" b="1" dirty="0"/>
              <a:t>what happened - </a:t>
            </a:r>
            <a:r>
              <a:rPr lang="en-GB" dirty="0"/>
              <a:t>with reference to the evidence</a:t>
            </a:r>
          </a:p>
          <a:p>
            <a:pPr lvl="1"/>
            <a:r>
              <a:rPr lang="en-GB" b="1" dirty="0"/>
              <a:t>what should have happened </a:t>
            </a:r>
            <a:r>
              <a:rPr lang="en-GB" dirty="0"/>
              <a:t>- quoting relevant regulations, standards, policies, or published guidance  and if they were met</a:t>
            </a:r>
          </a:p>
          <a:p>
            <a:r>
              <a:rPr lang="en-GB" dirty="0"/>
              <a:t>Your view of care/service provided in appropriate, clear, empathetic language</a:t>
            </a:r>
          </a:p>
          <a:p>
            <a:r>
              <a:rPr lang="en-GB" dirty="0"/>
              <a:t>If there is a shortfall (between what happened and what should have happened) an </a:t>
            </a:r>
            <a:r>
              <a:rPr lang="en-GB" b="1" dirty="0"/>
              <a:t>explanation of </a:t>
            </a:r>
            <a:r>
              <a:rPr lang="en-GB" b="1" dirty="0" smtClean="0"/>
              <a:t>the shortfall </a:t>
            </a:r>
            <a:r>
              <a:rPr lang="en-GB" dirty="0"/>
              <a:t>and the</a:t>
            </a:r>
            <a:r>
              <a:rPr lang="en-GB" b="1" dirty="0"/>
              <a:t> impact </a:t>
            </a:r>
            <a:r>
              <a:rPr lang="en-GB" dirty="0"/>
              <a:t>it has had</a:t>
            </a:r>
          </a:p>
          <a:p>
            <a:endParaRPr lang="en-GB" dirty="0"/>
          </a:p>
        </p:txBody>
      </p:sp>
      <p:sp>
        <p:nvSpPr>
          <p:cNvPr id="4" name="Slide Number Placeholder 3"/>
          <p:cNvSpPr>
            <a:spLocks noGrp="1"/>
          </p:cNvSpPr>
          <p:nvPr>
            <p:ph type="sldNum" sz="quarter" idx="16"/>
          </p:nvPr>
        </p:nvSpPr>
        <p:spPr/>
        <p:txBody>
          <a:bodyPr/>
          <a:lstStyle/>
          <a:p>
            <a:endParaRPr lang="en-GB" dirty="0"/>
          </a:p>
        </p:txBody>
      </p:sp>
    </p:spTree>
    <p:extLst>
      <p:ext uri="{BB962C8B-B14F-4D97-AF65-F5344CB8AC3E}">
        <p14:creationId xmlns:p14="http://schemas.microsoft.com/office/powerpoint/2010/main" val="37465514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23478"/>
            <a:ext cx="7931224" cy="1289298"/>
          </a:xfrm>
        </p:spPr>
        <p:txBody>
          <a:bodyPr/>
          <a:lstStyle/>
          <a:p>
            <a:r>
              <a:rPr lang="en-GB" sz="3200" dirty="0"/>
              <a:t>Sharing learning </a:t>
            </a:r>
            <a:r>
              <a:rPr lang="en-GB" sz="3200" b="0" dirty="0" smtClean="0"/>
              <a:t/>
            </a:r>
            <a:br>
              <a:rPr lang="en-GB" sz="3200" b="0" dirty="0" smtClean="0"/>
            </a:br>
            <a:r>
              <a:rPr lang="en-GB" sz="3000" b="0" i="1" dirty="0" smtClean="0"/>
              <a:t>Good </a:t>
            </a:r>
            <a:r>
              <a:rPr lang="en-GB" sz="3000" b="0" i="1" dirty="0"/>
              <a:t>local response</a:t>
            </a:r>
            <a:endParaRPr lang="en-GB" sz="3000" b="0" dirty="0"/>
          </a:p>
        </p:txBody>
      </p:sp>
      <p:sp>
        <p:nvSpPr>
          <p:cNvPr id="3" name="Text Placeholder 2"/>
          <p:cNvSpPr>
            <a:spLocks noGrp="1"/>
          </p:cNvSpPr>
          <p:nvPr>
            <p:ph type="body" sz="quarter" idx="13"/>
          </p:nvPr>
        </p:nvSpPr>
        <p:spPr>
          <a:xfrm>
            <a:off x="827584" y="1491630"/>
            <a:ext cx="5328518" cy="2879625"/>
          </a:xfrm>
        </p:spPr>
        <p:txBody>
          <a:bodyPr>
            <a:normAutofit/>
          </a:bodyPr>
          <a:lstStyle/>
          <a:p>
            <a:r>
              <a:rPr lang="en-GB" dirty="0"/>
              <a:t>If failings have caused injustice or hardship                             – </a:t>
            </a:r>
            <a:r>
              <a:rPr lang="en-GB" b="1" dirty="0"/>
              <a:t>suitable apology and redress </a:t>
            </a:r>
          </a:p>
          <a:p>
            <a:r>
              <a:rPr lang="en-GB" dirty="0"/>
              <a:t>If appropriate, explain how it will be </a:t>
            </a:r>
            <a:r>
              <a:rPr lang="en-GB" b="1" dirty="0"/>
              <a:t>put right for other service users</a:t>
            </a:r>
          </a:p>
          <a:p>
            <a:r>
              <a:rPr lang="en-GB" dirty="0"/>
              <a:t>Explain how the complainant will be </a:t>
            </a:r>
            <a:r>
              <a:rPr lang="en-GB" b="1" dirty="0"/>
              <a:t>updated/involved</a:t>
            </a:r>
            <a:r>
              <a:rPr lang="en-GB" dirty="0"/>
              <a:t> in the changes</a:t>
            </a:r>
          </a:p>
          <a:p>
            <a:r>
              <a:rPr lang="en-GB" b="1" dirty="0"/>
              <a:t>Signpost</a:t>
            </a:r>
            <a:r>
              <a:rPr lang="en-GB" dirty="0"/>
              <a:t> to the Ombudsman service</a:t>
            </a:r>
          </a:p>
          <a:p>
            <a:endParaRPr lang="en-GB" dirty="0"/>
          </a:p>
        </p:txBody>
      </p:sp>
      <p:pic>
        <p:nvPicPr>
          <p:cNvPr id="4" name="Picture 2" descr="C:\Users\tomlinsonl\AppData\Local\Microsoft\Windows\Temporary Internet Files\Content.Outlook\E004NNYT\images (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224" y="1405910"/>
            <a:ext cx="2232248" cy="23799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Slide Number Placeholder 4"/>
          <p:cNvSpPr>
            <a:spLocks noGrp="1"/>
          </p:cNvSpPr>
          <p:nvPr>
            <p:ph type="sldNum" sz="quarter" idx="16"/>
          </p:nvPr>
        </p:nvSpPr>
        <p:spPr/>
        <p:txBody>
          <a:bodyPr/>
          <a:lstStyle/>
          <a:p>
            <a:endParaRPr lang="en-GB" dirty="0"/>
          </a:p>
        </p:txBody>
      </p:sp>
    </p:spTree>
    <p:extLst>
      <p:ext uri="{BB962C8B-B14F-4D97-AF65-F5344CB8AC3E}">
        <p14:creationId xmlns:p14="http://schemas.microsoft.com/office/powerpoint/2010/main" val="47717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31730" y="1352318"/>
            <a:ext cx="8012270" cy="1885131"/>
          </a:xfrm>
          <a:prstGeom prst="rect">
            <a:avLst/>
          </a:prstGeom>
          <a:noFill/>
        </p:spPr>
        <p:txBody>
          <a:bodyPr wrap="square" lIns="68580" tIns="34290" rIns="68580" bIns="34290" rtlCol="0">
            <a:spAutoFit/>
          </a:bodyPr>
          <a:lstStyle/>
          <a:p>
            <a:pPr marL="3943350" lvl="8" indent="-285750">
              <a:buFont typeface="Arial" panose="020B0604020202020204" pitchFamily="34" charset="0"/>
              <a:buChar char="•"/>
            </a:pPr>
            <a:endParaRPr lang="en-GB" dirty="0" smtClean="0"/>
          </a:p>
          <a:p>
            <a:pPr marL="3943350" lvl="8" indent="-285750">
              <a:buFont typeface="Arial" panose="020B0604020202020204" pitchFamily="34" charset="0"/>
              <a:buChar char="•"/>
            </a:pPr>
            <a:r>
              <a:rPr lang="en-GB" sz="2000" dirty="0" smtClean="0"/>
              <a:t>Our role</a:t>
            </a:r>
          </a:p>
          <a:p>
            <a:pPr marL="3943350" lvl="8" indent="-285750">
              <a:buFont typeface="Arial" panose="020B0604020202020204" pitchFamily="34" charset="0"/>
              <a:buChar char="•"/>
            </a:pPr>
            <a:r>
              <a:rPr lang="en-GB" sz="2000" dirty="0" smtClean="0"/>
              <a:t>Our </a:t>
            </a:r>
            <a:r>
              <a:rPr lang="en-GB" sz="2000" dirty="0"/>
              <a:t>approach</a:t>
            </a:r>
          </a:p>
          <a:p>
            <a:pPr marL="3943350" lvl="8" indent="-285750">
              <a:buFont typeface="Arial" panose="020B0604020202020204" pitchFamily="34" charset="0"/>
              <a:buChar char="•"/>
            </a:pPr>
            <a:r>
              <a:rPr lang="en-GB" sz="2000" dirty="0"/>
              <a:t>Case </a:t>
            </a:r>
            <a:r>
              <a:rPr lang="en-GB" sz="2000" dirty="0" smtClean="0"/>
              <a:t>examples</a:t>
            </a:r>
          </a:p>
          <a:p>
            <a:pPr marL="3943350" lvl="8" indent="-285750">
              <a:buFont typeface="Arial" panose="020B0604020202020204" pitchFamily="34" charset="0"/>
              <a:buChar char="•"/>
            </a:pPr>
            <a:r>
              <a:rPr lang="en-GB" sz="2000" dirty="0" smtClean="0"/>
              <a:t>Good local response</a:t>
            </a:r>
            <a:endParaRPr lang="en-GB" sz="2000" dirty="0"/>
          </a:p>
          <a:p>
            <a:pPr marL="3943350" lvl="8" indent="-285750">
              <a:buFont typeface="Arial" panose="020B0604020202020204" pitchFamily="34" charset="0"/>
              <a:buChar char="•"/>
            </a:pPr>
            <a:r>
              <a:rPr lang="en-GB" sz="2000" dirty="0"/>
              <a:t>Your feedback and questions</a:t>
            </a:r>
          </a:p>
        </p:txBody>
      </p:sp>
      <p:sp>
        <p:nvSpPr>
          <p:cNvPr id="6" name="Title 1"/>
          <p:cNvSpPr txBox="1">
            <a:spLocks/>
          </p:cNvSpPr>
          <p:nvPr/>
        </p:nvSpPr>
        <p:spPr>
          <a:xfrm>
            <a:off x="620599" y="267494"/>
            <a:ext cx="7931224" cy="648072"/>
          </a:xfrm>
          <a:prstGeom prst="rect">
            <a:avLst/>
          </a:prstGeom>
        </p:spPr>
        <p:txBody>
          <a:bodyPr/>
          <a:lstStyle>
            <a:lvl1pPr algn="l" defTabSz="914400" rtl="0" eaLnBrk="1" latinLnBrk="0" hangingPunct="1">
              <a:spcBef>
                <a:spcPct val="0"/>
              </a:spcBef>
              <a:buNone/>
              <a:defRPr sz="3600" b="1" kern="1200">
                <a:solidFill>
                  <a:srgbClr val="293D6B"/>
                </a:solidFill>
                <a:latin typeface="Trebuchet MS" panose="020B0603020202020204" pitchFamily="34" charset="0"/>
                <a:ea typeface="+mj-ea"/>
                <a:cs typeface="+mj-cs"/>
              </a:defRPr>
            </a:lvl1pPr>
          </a:lstStyle>
          <a:p>
            <a:r>
              <a:rPr lang="en-GB" sz="3200" b="0" dirty="0" smtClean="0"/>
              <a:t>Overview</a:t>
            </a:r>
            <a:endParaRPr lang="en-GB" sz="3200" b="0" dirty="0"/>
          </a:p>
        </p:txBody>
      </p:sp>
      <p:sp>
        <p:nvSpPr>
          <p:cNvPr id="2" name="Slide Number Placeholder 1"/>
          <p:cNvSpPr>
            <a:spLocks noGrp="1"/>
          </p:cNvSpPr>
          <p:nvPr>
            <p:ph type="sldNum" sz="quarter" idx="12"/>
          </p:nvPr>
        </p:nvSpPr>
        <p:spPr/>
        <p:txBody>
          <a:bodyPr/>
          <a:lstStyle/>
          <a:p>
            <a:endParaRPr lang="en-GB"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1203598"/>
            <a:ext cx="3816424" cy="2544283"/>
          </a:xfrm>
          <a:prstGeom prst="rect">
            <a:avLst/>
          </a:prstGeom>
        </p:spPr>
      </p:pic>
    </p:spTree>
    <p:extLst>
      <p:ext uri="{BB962C8B-B14F-4D97-AF65-F5344CB8AC3E}">
        <p14:creationId xmlns:p14="http://schemas.microsoft.com/office/powerpoint/2010/main" val="27646557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5175" y="646113"/>
            <a:ext cx="8199312" cy="857250"/>
          </a:xfrm>
        </p:spPr>
        <p:txBody>
          <a:bodyPr>
            <a:noAutofit/>
          </a:bodyPr>
          <a:lstStyle/>
          <a:p>
            <a:r>
              <a:rPr lang="en-GB" sz="6000" dirty="0" smtClean="0"/>
              <a:t>Thank you</a:t>
            </a:r>
            <a:endParaRPr lang="en-GB" sz="6000" dirty="0"/>
          </a:p>
        </p:txBody>
      </p:sp>
      <p:grpSp>
        <p:nvGrpSpPr>
          <p:cNvPr id="3" name="Group 2"/>
          <p:cNvGrpSpPr/>
          <p:nvPr/>
        </p:nvGrpSpPr>
        <p:grpSpPr>
          <a:xfrm>
            <a:off x="827584" y="2052385"/>
            <a:ext cx="4248471" cy="2090132"/>
            <a:chOff x="4857881" y="1511081"/>
            <a:chExt cx="4248471" cy="2090132"/>
          </a:xfrm>
        </p:grpSpPr>
        <p:sp>
          <p:nvSpPr>
            <p:cNvPr id="4" name="Rounded Rectangle 3"/>
            <p:cNvSpPr/>
            <p:nvPr/>
          </p:nvSpPr>
          <p:spPr>
            <a:xfrm>
              <a:off x="4857881" y="1573766"/>
              <a:ext cx="428628" cy="428628"/>
            </a:xfrm>
            <a:prstGeom prst="roundRect">
              <a:avLst>
                <a:gd name="adj" fmla="val 5545"/>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3200">
                <a:solidFill>
                  <a:schemeClr val="tx1"/>
                </a:solidFill>
                <a:latin typeface="Trebuchet MS" panose="020B0603020202020204" pitchFamily="34" charset="0"/>
              </a:endParaRPr>
            </a:p>
          </p:txBody>
        </p:sp>
        <p:sp>
          <p:nvSpPr>
            <p:cNvPr id="5" name="TextBox 4"/>
            <p:cNvSpPr txBox="1"/>
            <p:nvPr/>
          </p:nvSpPr>
          <p:spPr>
            <a:xfrm>
              <a:off x="5317937" y="1511081"/>
              <a:ext cx="3572391" cy="553998"/>
            </a:xfrm>
            <a:prstGeom prst="rect">
              <a:avLst/>
            </a:prstGeom>
            <a:noFill/>
          </p:spPr>
          <p:txBody>
            <a:bodyPr wrap="square" rtlCol="0">
              <a:spAutoFit/>
            </a:bodyPr>
            <a:lstStyle/>
            <a:p>
              <a:r>
                <a:rPr lang="en-GB" sz="1600" b="1" dirty="0" smtClean="0">
                  <a:latin typeface="Trebuchet MS" panose="020B0603020202020204" pitchFamily="34" charset="0"/>
                </a:rPr>
                <a:t>Website</a:t>
              </a:r>
              <a:endParaRPr lang="id-ID" sz="1400" dirty="0" smtClean="0">
                <a:latin typeface="Trebuchet MS" panose="020B0603020202020204" pitchFamily="34" charset="0"/>
              </a:endParaRPr>
            </a:p>
            <a:p>
              <a:r>
                <a:rPr lang="id-ID" sz="1400" dirty="0">
                  <a:latin typeface="Trebuchet MS" panose="020B0603020202020204" pitchFamily="34" charset="0"/>
                </a:rPr>
                <a:t>www.ombudsman.org.uk</a:t>
              </a:r>
              <a:endParaRPr lang="id-ID" sz="1400" dirty="0" smtClean="0">
                <a:latin typeface="Trebuchet MS" panose="020B0603020202020204" pitchFamily="34" charset="0"/>
              </a:endParaRPr>
            </a:p>
          </p:txBody>
        </p:sp>
        <p:sp>
          <p:nvSpPr>
            <p:cNvPr id="6" name="Freeform 83"/>
            <p:cNvSpPr>
              <a:spLocks noEditPoints="1"/>
            </p:cNvSpPr>
            <p:nvPr/>
          </p:nvSpPr>
          <p:spPr bwMode="auto">
            <a:xfrm>
              <a:off x="4962657" y="1669017"/>
              <a:ext cx="222485" cy="222485"/>
            </a:xfrm>
            <a:custGeom>
              <a:avLst/>
              <a:gdLst/>
              <a:ahLst/>
              <a:cxnLst>
                <a:cxn ang="0">
                  <a:pos x="64" y="128"/>
                </a:cxn>
                <a:cxn ang="0">
                  <a:pos x="128" y="66"/>
                </a:cxn>
                <a:cxn ang="0">
                  <a:pos x="128" y="64"/>
                </a:cxn>
                <a:cxn ang="0">
                  <a:pos x="0" y="64"/>
                </a:cxn>
                <a:cxn ang="0">
                  <a:pos x="0" y="66"/>
                </a:cxn>
                <a:cxn ang="0">
                  <a:pos x="100" y="91"/>
                </a:cxn>
                <a:cxn ang="0">
                  <a:pos x="84" y="68"/>
                </a:cxn>
                <a:cxn ang="0">
                  <a:pos x="100" y="91"/>
                </a:cxn>
                <a:cxn ang="0">
                  <a:pos x="124" y="68"/>
                </a:cxn>
                <a:cxn ang="0">
                  <a:pos x="103" y="93"/>
                </a:cxn>
                <a:cxn ang="0">
                  <a:pos x="50" y="89"/>
                </a:cxn>
                <a:cxn ang="0">
                  <a:pos x="78" y="89"/>
                </a:cxn>
                <a:cxn ang="0">
                  <a:pos x="50" y="89"/>
                </a:cxn>
                <a:cxn ang="0">
                  <a:pos x="30" y="95"/>
                </a:cxn>
                <a:cxn ang="0">
                  <a:pos x="56" y="123"/>
                </a:cxn>
                <a:cxn ang="0">
                  <a:pos x="64" y="44"/>
                </a:cxn>
                <a:cxn ang="0">
                  <a:pos x="80" y="64"/>
                </a:cxn>
                <a:cxn ang="0">
                  <a:pos x="49" y="43"/>
                </a:cxn>
                <a:cxn ang="0">
                  <a:pos x="79" y="85"/>
                </a:cxn>
                <a:cxn ang="0">
                  <a:pos x="49" y="85"/>
                </a:cxn>
                <a:cxn ang="0">
                  <a:pos x="80" y="68"/>
                </a:cxn>
                <a:cxn ang="0">
                  <a:pos x="98" y="95"/>
                </a:cxn>
                <a:cxn ang="0">
                  <a:pos x="82" y="90"/>
                </a:cxn>
                <a:cxn ang="0">
                  <a:pos x="83" y="42"/>
                </a:cxn>
                <a:cxn ang="0">
                  <a:pos x="104" y="64"/>
                </a:cxn>
                <a:cxn ang="0">
                  <a:pos x="82" y="38"/>
                </a:cxn>
                <a:cxn ang="0">
                  <a:pos x="98" y="33"/>
                </a:cxn>
                <a:cxn ang="0">
                  <a:pos x="78" y="39"/>
                </a:cxn>
                <a:cxn ang="0">
                  <a:pos x="50" y="39"/>
                </a:cxn>
                <a:cxn ang="0">
                  <a:pos x="78" y="39"/>
                </a:cxn>
                <a:cxn ang="0">
                  <a:pos x="30" y="33"/>
                </a:cxn>
                <a:cxn ang="0">
                  <a:pos x="46" y="38"/>
                </a:cxn>
                <a:cxn ang="0">
                  <a:pos x="44" y="64"/>
                </a:cxn>
                <a:cxn ang="0">
                  <a:pos x="28" y="37"/>
                </a:cxn>
                <a:cxn ang="0">
                  <a:pos x="44" y="68"/>
                </a:cxn>
                <a:cxn ang="0">
                  <a:pos x="28" y="91"/>
                </a:cxn>
                <a:cxn ang="0">
                  <a:pos x="44" y="68"/>
                </a:cxn>
                <a:cxn ang="0">
                  <a:pos x="15" y="98"/>
                </a:cxn>
                <a:cxn ang="0">
                  <a:pos x="20" y="68"/>
                </a:cxn>
                <a:cxn ang="0">
                  <a:pos x="17" y="102"/>
                </a:cxn>
                <a:cxn ang="0">
                  <a:pos x="43" y="120"/>
                </a:cxn>
                <a:cxn ang="0">
                  <a:pos x="85" y="120"/>
                </a:cxn>
                <a:cxn ang="0">
                  <a:pos x="111" y="102"/>
                </a:cxn>
                <a:cxn ang="0">
                  <a:pos x="108" y="64"/>
                </a:cxn>
                <a:cxn ang="0">
                  <a:pos x="113" y="30"/>
                </a:cxn>
                <a:cxn ang="0">
                  <a:pos x="108" y="64"/>
                </a:cxn>
                <a:cxn ang="0">
                  <a:pos x="102" y="32"/>
                </a:cxn>
                <a:cxn ang="0">
                  <a:pos x="111" y="26"/>
                </a:cxn>
                <a:cxn ang="0">
                  <a:pos x="26" y="32"/>
                </a:cxn>
                <a:cxn ang="0">
                  <a:pos x="43" y="8"/>
                </a:cxn>
                <a:cxn ang="0">
                  <a:pos x="25" y="35"/>
                </a:cxn>
                <a:cxn ang="0">
                  <a:pos x="4" y="64"/>
                </a:cxn>
              </a:cxnLst>
              <a:rect l="0" t="0" r="r" b="b"/>
              <a:pathLst>
                <a:path w="128" h="128">
                  <a:moveTo>
                    <a:pt x="0" y="67"/>
                  </a:moveTo>
                  <a:cubicBezTo>
                    <a:pt x="2" y="101"/>
                    <a:pt x="30" y="128"/>
                    <a:pt x="64" y="128"/>
                  </a:cubicBezTo>
                  <a:cubicBezTo>
                    <a:pt x="98" y="128"/>
                    <a:pt x="126" y="101"/>
                    <a:pt x="128" y="67"/>
                  </a:cubicBezTo>
                  <a:cubicBezTo>
                    <a:pt x="128" y="66"/>
                    <a:pt x="128" y="66"/>
                    <a:pt x="128" y="66"/>
                  </a:cubicBezTo>
                  <a:cubicBezTo>
                    <a:pt x="128" y="66"/>
                    <a:pt x="128" y="66"/>
                    <a:pt x="128" y="66"/>
                  </a:cubicBezTo>
                  <a:cubicBezTo>
                    <a:pt x="128" y="65"/>
                    <a:pt x="128" y="65"/>
                    <a:pt x="128" y="64"/>
                  </a:cubicBezTo>
                  <a:cubicBezTo>
                    <a:pt x="128" y="29"/>
                    <a:pt x="99" y="0"/>
                    <a:pt x="64" y="0"/>
                  </a:cubicBezTo>
                  <a:cubicBezTo>
                    <a:pt x="29" y="0"/>
                    <a:pt x="0" y="29"/>
                    <a:pt x="0" y="64"/>
                  </a:cubicBezTo>
                  <a:cubicBezTo>
                    <a:pt x="0" y="65"/>
                    <a:pt x="0" y="65"/>
                    <a:pt x="0" y="66"/>
                  </a:cubicBezTo>
                  <a:cubicBezTo>
                    <a:pt x="0" y="66"/>
                    <a:pt x="0" y="66"/>
                    <a:pt x="0" y="66"/>
                  </a:cubicBezTo>
                  <a:cubicBezTo>
                    <a:pt x="0" y="66"/>
                    <a:pt x="0" y="66"/>
                    <a:pt x="0" y="67"/>
                  </a:cubicBezTo>
                  <a:close/>
                  <a:moveTo>
                    <a:pt x="100" y="91"/>
                  </a:moveTo>
                  <a:cubicBezTo>
                    <a:pt x="94" y="89"/>
                    <a:pt x="89" y="87"/>
                    <a:pt x="83" y="86"/>
                  </a:cubicBezTo>
                  <a:cubicBezTo>
                    <a:pt x="83" y="80"/>
                    <a:pt x="84" y="74"/>
                    <a:pt x="84" y="68"/>
                  </a:cubicBezTo>
                  <a:cubicBezTo>
                    <a:pt x="104" y="68"/>
                    <a:pt x="104" y="68"/>
                    <a:pt x="104" y="68"/>
                  </a:cubicBezTo>
                  <a:cubicBezTo>
                    <a:pt x="104" y="76"/>
                    <a:pt x="102" y="84"/>
                    <a:pt x="100" y="91"/>
                  </a:cubicBezTo>
                  <a:close/>
                  <a:moveTo>
                    <a:pt x="108" y="68"/>
                  </a:moveTo>
                  <a:cubicBezTo>
                    <a:pt x="124" y="68"/>
                    <a:pt x="124" y="68"/>
                    <a:pt x="124" y="68"/>
                  </a:cubicBezTo>
                  <a:cubicBezTo>
                    <a:pt x="123" y="79"/>
                    <a:pt x="119" y="90"/>
                    <a:pt x="113" y="98"/>
                  </a:cubicBezTo>
                  <a:cubicBezTo>
                    <a:pt x="110" y="96"/>
                    <a:pt x="107" y="94"/>
                    <a:pt x="103" y="93"/>
                  </a:cubicBezTo>
                  <a:cubicBezTo>
                    <a:pt x="106" y="85"/>
                    <a:pt x="107" y="77"/>
                    <a:pt x="108" y="68"/>
                  </a:cubicBezTo>
                  <a:close/>
                  <a:moveTo>
                    <a:pt x="50" y="89"/>
                  </a:moveTo>
                  <a:cubicBezTo>
                    <a:pt x="54" y="88"/>
                    <a:pt x="59" y="88"/>
                    <a:pt x="64" y="88"/>
                  </a:cubicBezTo>
                  <a:cubicBezTo>
                    <a:pt x="69" y="88"/>
                    <a:pt x="74" y="88"/>
                    <a:pt x="78" y="89"/>
                  </a:cubicBezTo>
                  <a:cubicBezTo>
                    <a:pt x="76" y="110"/>
                    <a:pt x="70" y="124"/>
                    <a:pt x="64" y="124"/>
                  </a:cubicBezTo>
                  <a:cubicBezTo>
                    <a:pt x="58" y="124"/>
                    <a:pt x="52" y="110"/>
                    <a:pt x="50" y="89"/>
                  </a:cubicBezTo>
                  <a:close/>
                  <a:moveTo>
                    <a:pt x="56" y="123"/>
                  </a:moveTo>
                  <a:cubicBezTo>
                    <a:pt x="45" y="119"/>
                    <a:pt x="35" y="109"/>
                    <a:pt x="30" y="95"/>
                  </a:cubicBezTo>
                  <a:cubicBezTo>
                    <a:pt x="35" y="93"/>
                    <a:pt x="40" y="91"/>
                    <a:pt x="46" y="90"/>
                  </a:cubicBezTo>
                  <a:cubicBezTo>
                    <a:pt x="48" y="104"/>
                    <a:pt x="51" y="116"/>
                    <a:pt x="56" y="123"/>
                  </a:cubicBezTo>
                  <a:close/>
                  <a:moveTo>
                    <a:pt x="49" y="43"/>
                  </a:moveTo>
                  <a:cubicBezTo>
                    <a:pt x="54" y="44"/>
                    <a:pt x="59" y="44"/>
                    <a:pt x="64" y="44"/>
                  </a:cubicBezTo>
                  <a:cubicBezTo>
                    <a:pt x="69" y="44"/>
                    <a:pt x="74" y="44"/>
                    <a:pt x="79" y="43"/>
                  </a:cubicBezTo>
                  <a:cubicBezTo>
                    <a:pt x="80" y="49"/>
                    <a:pt x="80" y="56"/>
                    <a:pt x="80" y="64"/>
                  </a:cubicBezTo>
                  <a:cubicBezTo>
                    <a:pt x="48" y="64"/>
                    <a:pt x="48" y="64"/>
                    <a:pt x="48" y="64"/>
                  </a:cubicBezTo>
                  <a:cubicBezTo>
                    <a:pt x="48" y="56"/>
                    <a:pt x="48" y="49"/>
                    <a:pt x="49" y="43"/>
                  </a:cubicBezTo>
                  <a:close/>
                  <a:moveTo>
                    <a:pt x="80" y="68"/>
                  </a:moveTo>
                  <a:cubicBezTo>
                    <a:pt x="80" y="74"/>
                    <a:pt x="79" y="80"/>
                    <a:pt x="79" y="85"/>
                  </a:cubicBezTo>
                  <a:cubicBezTo>
                    <a:pt x="74" y="84"/>
                    <a:pt x="69" y="84"/>
                    <a:pt x="64" y="84"/>
                  </a:cubicBezTo>
                  <a:cubicBezTo>
                    <a:pt x="59" y="84"/>
                    <a:pt x="54" y="84"/>
                    <a:pt x="49" y="85"/>
                  </a:cubicBezTo>
                  <a:cubicBezTo>
                    <a:pt x="49" y="80"/>
                    <a:pt x="48" y="74"/>
                    <a:pt x="48" y="68"/>
                  </a:cubicBezTo>
                  <a:lnTo>
                    <a:pt x="80" y="68"/>
                  </a:lnTo>
                  <a:close/>
                  <a:moveTo>
                    <a:pt x="82" y="90"/>
                  </a:moveTo>
                  <a:cubicBezTo>
                    <a:pt x="88" y="91"/>
                    <a:pt x="93" y="93"/>
                    <a:pt x="98" y="95"/>
                  </a:cubicBezTo>
                  <a:cubicBezTo>
                    <a:pt x="93" y="109"/>
                    <a:pt x="83" y="119"/>
                    <a:pt x="72" y="123"/>
                  </a:cubicBezTo>
                  <a:cubicBezTo>
                    <a:pt x="77" y="116"/>
                    <a:pt x="80" y="104"/>
                    <a:pt x="82" y="90"/>
                  </a:cubicBezTo>
                  <a:close/>
                  <a:moveTo>
                    <a:pt x="84" y="64"/>
                  </a:moveTo>
                  <a:cubicBezTo>
                    <a:pt x="84" y="57"/>
                    <a:pt x="84" y="49"/>
                    <a:pt x="83" y="42"/>
                  </a:cubicBezTo>
                  <a:cubicBezTo>
                    <a:pt x="89" y="41"/>
                    <a:pt x="94" y="39"/>
                    <a:pt x="100" y="37"/>
                  </a:cubicBezTo>
                  <a:cubicBezTo>
                    <a:pt x="102" y="45"/>
                    <a:pt x="104" y="54"/>
                    <a:pt x="104" y="64"/>
                  </a:cubicBezTo>
                  <a:lnTo>
                    <a:pt x="84" y="64"/>
                  </a:lnTo>
                  <a:close/>
                  <a:moveTo>
                    <a:pt x="82" y="38"/>
                  </a:moveTo>
                  <a:cubicBezTo>
                    <a:pt x="80" y="24"/>
                    <a:pt x="77" y="12"/>
                    <a:pt x="72" y="5"/>
                  </a:cubicBezTo>
                  <a:cubicBezTo>
                    <a:pt x="83" y="9"/>
                    <a:pt x="93" y="19"/>
                    <a:pt x="98" y="33"/>
                  </a:cubicBezTo>
                  <a:cubicBezTo>
                    <a:pt x="93" y="35"/>
                    <a:pt x="88" y="37"/>
                    <a:pt x="82" y="38"/>
                  </a:cubicBezTo>
                  <a:close/>
                  <a:moveTo>
                    <a:pt x="78" y="39"/>
                  </a:moveTo>
                  <a:cubicBezTo>
                    <a:pt x="74" y="40"/>
                    <a:pt x="69" y="40"/>
                    <a:pt x="64" y="40"/>
                  </a:cubicBezTo>
                  <a:cubicBezTo>
                    <a:pt x="59" y="40"/>
                    <a:pt x="54" y="40"/>
                    <a:pt x="50" y="39"/>
                  </a:cubicBezTo>
                  <a:cubicBezTo>
                    <a:pt x="52" y="18"/>
                    <a:pt x="58" y="4"/>
                    <a:pt x="64" y="4"/>
                  </a:cubicBezTo>
                  <a:cubicBezTo>
                    <a:pt x="70" y="4"/>
                    <a:pt x="76" y="18"/>
                    <a:pt x="78" y="39"/>
                  </a:cubicBezTo>
                  <a:close/>
                  <a:moveTo>
                    <a:pt x="46" y="38"/>
                  </a:moveTo>
                  <a:cubicBezTo>
                    <a:pt x="40" y="37"/>
                    <a:pt x="35" y="35"/>
                    <a:pt x="30" y="33"/>
                  </a:cubicBezTo>
                  <a:cubicBezTo>
                    <a:pt x="35" y="19"/>
                    <a:pt x="45" y="9"/>
                    <a:pt x="56" y="5"/>
                  </a:cubicBezTo>
                  <a:cubicBezTo>
                    <a:pt x="51" y="12"/>
                    <a:pt x="48" y="24"/>
                    <a:pt x="46" y="38"/>
                  </a:cubicBezTo>
                  <a:close/>
                  <a:moveTo>
                    <a:pt x="45" y="42"/>
                  </a:moveTo>
                  <a:cubicBezTo>
                    <a:pt x="44" y="49"/>
                    <a:pt x="44" y="57"/>
                    <a:pt x="44" y="64"/>
                  </a:cubicBezTo>
                  <a:cubicBezTo>
                    <a:pt x="24" y="64"/>
                    <a:pt x="24" y="64"/>
                    <a:pt x="24" y="64"/>
                  </a:cubicBezTo>
                  <a:cubicBezTo>
                    <a:pt x="24" y="54"/>
                    <a:pt x="26" y="45"/>
                    <a:pt x="28" y="37"/>
                  </a:cubicBezTo>
                  <a:cubicBezTo>
                    <a:pt x="34" y="39"/>
                    <a:pt x="39" y="41"/>
                    <a:pt x="45" y="42"/>
                  </a:cubicBezTo>
                  <a:close/>
                  <a:moveTo>
                    <a:pt x="44" y="68"/>
                  </a:moveTo>
                  <a:cubicBezTo>
                    <a:pt x="44" y="74"/>
                    <a:pt x="45" y="80"/>
                    <a:pt x="45" y="86"/>
                  </a:cubicBezTo>
                  <a:cubicBezTo>
                    <a:pt x="39" y="87"/>
                    <a:pt x="34" y="89"/>
                    <a:pt x="28" y="91"/>
                  </a:cubicBezTo>
                  <a:cubicBezTo>
                    <a:pt x="26" y="84"/>
                    <a:pt x="25" y="76"/>
                    <a:pt x="24" y="68"/>
                  </a:cubicBezTo>
                  <a:lnTo>
                    <a:pt x="44" y="68"/>
                  </a:lnTo>
                  <a:close/>
                  <a:moveTo>
                    <a:pt x="25" y="93"/>
                  </a:moveTo>
                  <a:cubicBezTo>
                    <a:pt x="21" y="94"/>
                    <a:pt x="18" y="96"/>
                    <a:pt x="15" y="98"/>
                  </a:cubicBezTo>
                  <a:cubicBezTo>
                    <a:pt x="9" y="90"/>
                    <a:pt x="5" y="79"/>
                    <a:pt x="4" y="68"/>
                  </a:cubicBezTo>
                  <a:cubicBezTo>
                    <a:pt x="20" y="68"/>
                    <a:pt x="20" y="68"/>
                    <a:pt x="20" y="68"/>
                  </a:cubicBezTo>
                  <a:cubicBezTo>
                    <a:pt x="21" y="77"/>
                    <a:pt x="22" y="85"/>
                    <a:pt x="25" y="93"/>
                  </a:cubicBezTo>
                  <a:close/>
                  <a:moveTo>
                    <a:pt x="17" y="102"/>
                  </a:moveTo>
                  <a:cubicBezTo>
                    <a:pt x="20" y="100"/>
                    <a:pt x="23" y="98"/>
                    <a:pt x="26" y="96"/>
                  </a:cubicBezTo>
                  <a:cubicBezTo>
                    <a:pt x="30" y="106"/>
                    <a:pt x="36" y="114"/>
                    <a:pt x="43" y="120"/>
                  </a:cubicBezTo>
                  <a:cubicBezTo>
                    <a:pt x="33" y="116"/>
                    <a:pt x="24" y="110"/>
                    <a:pt x="17" y="102"/>
                  </a:cubicBezTo>
                  <a:close/>
                  <a:moveTo>
                    <a:pt x="85" y="120"/>
                  </a:moveTo>
                  <a:cubicBezTo>
                    <a:pt x="92" y="114"/>
                    <a:pt x="98" y="106"/>
                    <a:pt x="102" y="96"/>
                  </a:cubicBezTo>
                  <a:cubicBezTo>
                    <a:pt x="105" y="98"/>
                    <a:pt x="108" y="100"/>
                    <a:pt x="111" y="102"/>
                  </a:cubicBezTo>
                  <a:cubicBezTo>
                    <a:pt x="104" y="110"/>
                    <a:pt x="95" y="116"/>
                    <a:pt x="85" y="120"/>
                  </a:cubicBezTo>
                  <a:close/>
                  <a:moveTo>
                    <a:pt x="108" y="64"/>
                  </a:moveTo>
                  <a:cubicBezTo>
                    <a:pt x="108" y="54"/>
                    <a:pt x="106" y="44"/>
                    <a:pt x="103" y="35"/>
                  </a:cubicBezTo>
                  <a:cubicBezTo>
                    <a:pt x="107" y="34"/>
                    <a:pt x="110" y="32"/>
                    <a:pt x="113" y="30"/>
                  </a:cubicBezTo>
                  <a:cubicBezTo>
                    <a:pt x="120" y="39"/>
                    <a:pt x="124" y="51"/>
                    <a:pt x="124" y="64"/>
                  </a:cubicBezTo>
                  <a:lnTo>
                    <a:pt x="108" y="64"/>
                  </a:lnTo>
                  <a:close/>
                  <a:moveTo>
                    <a:pt x="111" y="26"/>
                  </a:moveTo>
                  <a:cubicBezTo>
                    <a:pt x="108" y="28"/>
                    <a:pt x="105" y="30"/>
                    <a:pt x="102" y="32"/>
                  </a:cubicBezTo>
                  <a:cubicBezTo>
                    <a:pt x="98" y="22"/>
                    <a:pt x="92" y="14"/>
                    <a:pt x="85" y="8"/>
                  </a:cubicBezTo>
                  <a:cubicBezTo>
                    <a:pt x="95" y="12"/>
                    <a:pt x="104" y="18"/>
                    <a:pt x="111" y="26"/>
                  </a:cubicBezTo>
                  <a:close/>
                  <a:moveTo>
                    <a:pt x="43" y="8"/>
                  </a:moveTo>
                  <a:cubicBezTo>
                    <a:pt x="36" y="14"/>
                    <a:pt x="30" y="22"/>
                    <a:pt x="26" y="32"/>
                  </a:cubicBezTo>
                  <a:cubicBezTo>
                    <a:pt x="23" y="30"/>
                    <a:pt x="20" y="28"/>
                    <a:pt x="17" y="26"/>
                  </a:cubicBezTo>
                  <a:cubicBezTo>
                    <a:pt x="24" y="18"/>
                    <a:pt x="33" y="12"/>
                    <a:pt x="43" y="8"/>
                  </a:cubicBezTo>
                  <a:close/>
                  <a:moveTo>
                    <a:pt x="15" y="30"/>
                  </a:moveTo>
                  <a:cubicBezTo>
                    <a:pt x="18" y="32"/>
                    <a:pt x="21" y="34"/>
                    <a:pt x="25" y="35"/>
                  </a:cubicBezTo>
                  <a:cubicBezTo>
                    <a:pt x="22" y="44"/>
                    <a:pt x="20" y="54"/>
                    <a:pt x="20" y="64"/>
                  </a:cubicBezTo>
                  <a:cubicBezTo>
                    <a:pt x="4" y="64"/>
                    <a:pt x="4" y="64"/>
                    <a:pt x="4" y="64"/>
                  </a:cubicBezTo>
                  <a:cubicBezTo>
                    <a:pt x="4" y="51"/>
                    <a:pt x="8" y="39"/>
                    <a:pt x="15" y="30"/>
                  </a:cubicBezTo>
                  <a:close/>
                </a:path>
              </a:pathLst>
            </a:custGeom>
            <a:solidFill>
              <a:schemeClr val="bg1"/>
            </a:solidFill>
            <a:ln w="12700">
              <a:noFill/>
              <a:round/>
              <a:headEnd/>
              <a:tailEnd/>
            </a:ln>
          </p:spPr>
          <p:txBody>
            <a:bodyPr vert="horz" wrap="square" lIns="91440" tIns="45720" rIns="91440" bIns="45720" numCol="1" anchor="t" anchorCtr="0" compatLnSpc="1">
              <a:prstTxWarp prst="textNoShape">
                <a:avLst/>
              </a:prstTxWarp>
            </a:bodyPr>
            <a:lstStyle/>
            <a:p>
              <a:endParaRPr lang="id-ID" sz="3200">
                <a:latin typeface="Trebuchet MS" panose="020B0603020202020204" pitchFamily="34" charset="0"/>
              </a:endParaRPr>
            </a:p>
          </p:txBody>
        </p:sp>
        <p:sp>
          <p:nvSpPr>
            <p:cNvPr id="7" name="Rounded Rectangle 6"/>
            <p:cNvSpPr/>
            <p:nvPr/>
          </p:nvSpPr>
          <p:spPr>
            <a:xfrm>
              <a:off x="4857881" y="3109900"/>
              <a:ext cx="428628" cy="428628"/>
            </a:xfrm>
            <a:prstGeom prst="roundRect">
              <a:avLst>
                <a:gd name="adj" fmla="val 4534"/>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3200">
                <a:solidFill>
                  <a:schemeClr val="tx1"/>
                </a:solidFill>
                <a:latin typeface="Trebuchet MS" panose="020B0603020202020204" pitchFamily="34" charset="0"/>
              </a:endParaRPr>
            </a:p>
          </p:txBody>
        </p:sp>
        <p:sp>
          <p:nvSpPr>
            <p:cNvPr id="17" name="Freeform 353"/>
            <p:cNvSpPr>
              <a:spLocks noEditPoints="1"/>
            </p:cNvSpPr>
            <p:nvPr/>
          </p:nvSpPr>
          <p:spPr bwMode="auto">
            <a:xfrm>
              <a:off x="4974426" y="3218995"/>
              <a:ext cx="198946" cy="167775"/>
            </a:xfrm>
            <a:custGeom>
              <a:avLst/>
              <a:gdLst/>
              <a:ahLst/>
              <a:cxnLst>
                <a:cxn ang="0">
                  <a:pos x="80" y="2"/>
                </a:cxn>
                <a:cxn ang="0">
                  <a:pos x="72" y="2"/>
                </a:cxn>
                <a:cxn ang="0">
                  <a:pos x="1" y="44"/>
                </a:cxn>
                <a:cxn ang="0">
                  <a:pos x="0" y="46"/>
                </a:cxn>
                <a:cxn ang="0">
                  <a:pos x="0" y="122"/>
                </a:cxn>
                <a:cxn ang="0">
                  <a:pos x="6" y="128"/>
                </a:cxn>
                <a:cxn ang="0">
                  <a:pos x="146" y="128"/>
                </a:cxn>
                <a:cxn ang="0">
                  <a:pos x="152" y="122"/>
                </a:cxn>
                <a:cxn ang="0">
                  <a:pos x="152" y="46"/>
                </a:cxn>
                <a:cxn ang="0">
                  <a:pos x="151" y="44"/>
                </a:cxn>
                <a:cxn ang="0">
                  <a:pos x="80" y="2"/>
                </a:cxn>
                <a:cxn ang="0">
                  <a:pos x="74" y="5"/>
                </a:cxn>
                <a:cxn ang="0">
                  <a:pos x="74" y="5"/>
                </a:cxn>
                <a:cxn ang="0">
                  <a:pos x="76" y="4"/>
                </a:cxn>
                <a:cxn ang="0">
                  <a:pos x="78" y="5"/>
                </a:cxn>
                <a:cxn ang="0">
                  <a:pos x="78" y="5"/>
                </a:cxn>
                <a:cxn ang="0">
                  <a:pos x="147" y="47"/>
                </a:cxn>
                <a:cxn ang="0">
                  <a:pos x="97" y="76"/>
                </a:cxn>
                <a:cxn ang="0">
                  <a:pos x="96" y="79"/>
                </a:cxn>
                <a:cxn ang="0">
                  <a:pos x="98" y="80"/>
                </a:cxn>
                <a:cxn ang="0">
                  <a:pos x="99" y="80"/>
                </a:cxn>
                <a:cxn ang="0">
                  <a:pos x="148" y="51"/>
                </a:cxn>
                <a:cxn ang="0">
                  <a:pos x="148" y="122"/>
                </a:cxn>
                <a:cxn ang="0">
                  <a:pos x="80" y="77"/>
                </a:cxn>
                <a:cxn ang="0">
                  <a:pos x="72" y="76"/>
                </a:cxn>
                <a:cxn ang="0">
                  <a:pos x="4" y="122"/>
                </a:cxn>
                <a:cxn ang="0">
                  <a:pos x="4" y="51"/>
                </a:cxn>
                <a:cxn ang="0">
                  <a:pos x="53" y="80"/>
                </a:cxn>
                <a:cxn ang="0">
                  <a:pos x="54" y="80"/>
                </a:cxn>
                <a:cxn ang="0">
                  <a:pos x="56" y="79"/>
                </a:cxn>
                <a:cxn ang="0">
                  <a:pos x="55" y="76"/>
                </a:cxn>
                <a:cxn ang="0">
                  <a:pos x="5" y="47"/>
                </a:cxn>
                <a:cxn ang="0">
                  <a:pos x="74" y="5"/>
                </a:cxn>
                <a:cxn ang="0">
                  <a:pos x="144" y="124"/>
                </a:cxn>
                <a:cxn ang="0">
                  <a:pos x="8" y="124"/>
                </a:cxn>
                <a:cxn ang="0">
                  <a:pos x="74" y="80"/>
                </a:cxn>
                <a:cxn ang="0">
                  <a:pos x="78" y="80"/>
                </a:cxn>
                <a:cxn ang="0">
                  <a:pos x="144" y="124"/>
                </a:cxn>
              </a:cxnLst>
              <a:rect l="0" t="0" r="r" b="b"/>
              <a:pathLst>
                <a:path w="152" h="128">
                  <a:moveTo>
                    <a:pt x="80" y="2"/>
                  </a:moveTo>
                  <a:cubicBezTo>
                    <a:pt x="78" y="0"/>
                    <a:pt x="74" y="0"/>
                    <a:pt x="72" y="2"/>
                  </a:cubicBezTo>
                  <a:cubicBezTo>
                    <a:pt x="1" y="44"/>
                    <a:pt x="1" y="44"/>
                    <a:pt x="1" y="44"/>
                  </a:cubicBezTo>
                  <a:cubicBezTo>
                    <a:pt x="0" y="45"/>
                    <a:pt x="0" y="45"/>
                    <a:pt x="0" y="46"/>
                  </a:cubicBezTo>
                  <a:cubicBezTo>
                    <a:pt x="0" y="122"/>
                    <a:pt x="0" y="122"/>
                    <a:pt x="0" y="122"/>
                  </a:cubicBezTo>
                  <a:cubicBezTo>
                    <a:pt x="0" y="125"/>
                    <a:pt x="3" y="128"/>
                    <a:pt x="6" y="128"/>
                  </a:cubicBezTo>
                  <a:cubicBezTo>
                    <a:pt x="146" y="128"/>
                    <a:pt x="146" y="128"/>
                    <a:pt x="146" y="128"/>
                  </a:cubicBezTo>
                  <a:cubicBezTo>
                    <a:pt x="149" y="128"/>
                    <a:pt x="152" y="125"/>
                    <a:pt x="152" y="122"/>
                  </a:cubicBezTo>
                  <a:cubicBezTo>
                    <a:pt x="152" y="46"/>
                    <a:pt x="152" y="46"/>
                    <a:pt x="152" y="46"/>
                  </a:cubicBezTo>
                  <a:cubicBezTo>
                    <a:pt x="152" y="45"/>
                    <a:pt x="152" y="45"/>
                    <a:pt x="151" y="44"/>
                  </a:cubicBezTo>
                  <a:lnTo>
                    <a:pt x="80" y="2"/>
                  </a:lnTo>
                  <a:close/>
                  <a:moveTo>
                    <a:pt x="74" y="5"/>
                  </a:moveTo>
                  <a:cubicBezTo>
                    <a:pt x="74" y="5"/>
                    <a:pt x="74" y="5"/>
                    <a:pt x="74" y="5"/>
                  </a:cubicBezTo>
                  <a:cubicBezTo>
                    <a:pt x="75" y="4"/>
                    <a:pt x="75" y="4"/>
                    <a:pt x="76" y="4"/>
                  </a:cubicBezTo>
                  <a:cubicBezTo>
                    <a:pt x="77" y="4"/>
                    <a:pt x="77" y="4"/>
                    <a:pt x="78" y="5"/>
                  </a:cubicBezTo>
                  <a:cubicBezTo>
                    <a:pt x="78" y="5"/>
                    <a:pt x="78" y="5"/>
                    <a:pt x="78" y="5"/>
                  </a:cubicBezTo>
                  <a:cubicBezTo>
                    <a:pt x="147" y="47"/>
                    <a:pt x="147" y="47"/>
                    <a:pt x="147" y="47"/>
                  </a:cubicBezTo>
                  <a:cubicBezTo>
                    <a:pt x="97" y="76"/>
                    <a:pt x="97" y="76"/>
                    <a:pt x="97" y="76"/>
                  </a:cubicBezTo>
                  <a:cubicBezTo>
                    <a:pt x="96" y="77"/>
                    <a:pt x="96" y="78"/>
                    <a:pt x="96" y="79"/>
                  </a:cubicBezTo>
                  <a:cubicBezTo>
                    <a:pt x="97" y="80"/>
                    <a:pt x="97" y="80"/>
                    <a:pt x="98" y="80"/>
                  </a:cubicBezTo>
                  <a:cubicBezTo>
                    <a:pt x="98" y="80"/>
                    <a:pt x="99" y="80"/>
                    <a:pt x="99" y="80"/>
                  </a:cubicBezTo>
                  <a:cubicBezTo>
                    <a:pt x="148" y="51"/>
                    <a:pt x="148" y="51"/>
                    <a:pt x="148" y="51"/>
                  </a:cubicBezTo>
                  <a:cubicBezTo>
                    <a:pt x="148" y="122"/>
                    <a:pt x="148" y="122"/>
                    <a:pt x="148" y="122"/>
                  </a:cubicBezTo>
                  <a:cubicBezTo>
                    <a:pt x="80" y="77"/>
                    <a:pt x="80" y="77"/>
                    <a:pt x="80" y="77"/>
                  </a:cubicBezTo>
                  <a:cubicBezTo>
                    <a:pt x="78" y="75"/>
                    <a:pt x="74" y="75"/>
                    <a:pt x="72" y="76"/>
                  </a:cubicBezTo>
                  <a:cubicBezTo>
                    <a:pt x="4" y="122"/>
                    <a:pt x="4" y="122"/>
                    <a:pt x="4" y="122"/>
                  </a:cubicBezTo>
                  <a:cubicBezTo>
                    <a:pt x="4" y="51"/>
                    <a:pt x="4" y="51"/>
                    <a:pt x="4" y="51"/>
                  </a:cubicBezTo>
                  <a:cubicBezTo>
                    <a:pt x="53" y="80"/>
                    <a:pt x="53" y="80"/>
                    <a:pt x="53" y="80"/>
                  </a:cubicBezTo>
                  <a:cubicBezTo>
                    <a:pt x="53" y="80"/>
                    <a:pt x="54" y="80"/>
                    <a:pt x="54" y="80"/>
                  </a:cubicBezTo>
                  <a:cubicBezTo>
                    <a:pt x="55" y="80"/>
                    <a:pt x="55" y="80"/>
                    <a:pt x="56" y="79"/>
                  </a:cubicBezTo>
                  <a:cubicBezTo>
                    <a:pt x="56" y="78"/>
                    <a:pt x="56" y="77"/>
                    <a:pt x="55" y="76"/>
                  </a:cubicBezTo>
                  <a:cubicBezTo>
                    <a:pt x="5" y="47"/>
                    <a:pt x="5" y="47"/>
                    <a:pt x="5" y="47"/>
                  </a:cubicBezTo>
                  <a:lnTo>
                    <a:pt x="74" y="5"/>
                  </a:lnTo>
                  <a:close/>
                  <a:moveTo>
                    <a:pt x="144" y="124"/>
                  </a:moveTo>
                  <a:cubicBezTo>
                    <a:pt x="8" y="124"/>
                    <a:pt x="8" y="124"/>
                    <a:pt x="8" y="124"/>
                  </a:cubicBezTo>
                  <a:cubicBezTo>
                    <a:pt x="74" y="80"/>
                    <a:pt x="74" y="80"/>
                    <a:pt x="74" y="80"/>
                  </a:cubicBezTo>
                  <a:cubicBezTo>
                    <a:pt x="75" y="79"/>
                    <a:pt x="77" y="79"/>
                    <a:pt x="78" y="80"/>
                  </a:cubicBezTo>
                  <a:lnTo>
                    <a:pt x="144" y="124"/>
                  </a:lnTo>
                  <a:close/>
                </a:path>
              </a:pathLst>
            </a:custGeom>
            <a:solidFill>
              <a:schemeClr val="bg1"/>
            </a:solidFill>
            <a:ln w="12700">
              <a:noFill/>
              <a:round/>
              <a:headEnd/>
              <a:tailEnd/>
            </a:ln>
          </p:spPr>
          <p:txBody>
            <a:bodyPr vert="horz" wrap="square" lIns="91440" tIns="45720" rIns="91440" bIns="45720" numCol="1" anchor="t" anchorCtr="0" compatLnSpc="1">
              <a:prstTxWarp prst="textNoShape">
                <a:avLst/>
              </a:prstTxWarp>
            </a:bodyPr>
            <a:lstStyle/>
            <a:p>
              <a:endParaRPr lang="id-ID" sz="3200">
                <a:latin typeface="Trebuchet MS" panose="020B0603020202020204" pitchFamily="34" charset="0"/>
              </a:endParaRPr>
            </a:p>
          </p:txBody>
        </p:sp>
        <p:sp>
          <p:nvSpPr>
            <p:cNvPr id="9" name="TextBox 8"/>
            <p:cNvSpPr txBox="1"/>
            <p:nvPr/>
          </p:nvSpPr>
          <p:spPr>
            <a:xfrm>
              <a:off x="5317937" y="3047215"/>
              <a:ext cx="3788415" cy="553998"/>
            </a:xfrm>
            <a:prstGeom prst="rect">
              <a:avLst/>
            </a:prstGeom>
            <a:noFill/>
          </p:spPr>
          <p:txBody>
            <a:bodyPr wrap="square" rtlCol="0">
              <a:spAutoFit/>
            </a:bodyPr>
            <a:lstStyle/>
            <a:p>
              <a:r>
                <a:rPr lang="id-ID" sz="1600" b="1" dirty="0" smtClean="0">
                  <a:latin typeface="Trebuchet MS" panose="020B0603020202020204" pitchFamily="34" charset="0"/>
                </a:rPr>
                <a:t>E-mail</a:t>
              </a:r>
              <a:endParaRPr lang="en-GB" sz="1600" dirty="0">
                <a:latin typeface="Trebuchet MS" panose="020B0603020202020204" pitchFamily="34" charset="0"/>
              </a:endParaRPr>
            </a:p>
            <a:p>
              <a:r>
                <a:rPr lang="en-GB" sz="1400" dirty="0" smtClean="0">
                  <a:latin typeface="Trebuchet MS" panose="020B0603020202020204" pitchFamily="34" charset="0"/>
                </a:rPr>
                <a:t>liaisonmanagers@ombudsman.org.uk</a:t>
              </a:r>
              <a:endParaRPr lang="en-GB" sz="1400" dirty="0">
                <a:latin typeface="Trebuchet MS" panose="020B0603020202020204" pitchFamily="34" charset="0"/>
              </a:endParaRPr>
            </a:p>
          </p:txBody>
        </p:sp>
        <p:sp>
          <p:nvSpPr>
            <p:cNvPr id="10" name="Rounded Rectangle 9"/>
            <p:cNvSpPr/>
            <p:nvPr/>
          </p:nvSpPr>
          <p:spPr>
            <a:xfrm>
              <a:off x="4857881" y="2256896"/>
              <a:ext cx="428628" cy="428628"/>
            </a:xfrm>
            <a:prstGeom prst="roundRect">
              <a:avLst>
                <a:gd name="adj" fmla="val 5545"/>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3200">
                <a:solidFill>
                  <a:schemeClr val="tx1"/>
                </a:solidFill>
                <a:latin typeface="Trebuchet MS" panose="020B0603020202020204" pitchFamily="34" charset="0"/>
              </a:endParaRPr>
            </a:p>
          </p:txBody>
        </p:sp>
        <p:grpSp>
          <p:nvGrpSpPr>
            <p:cNvPr id="11" name="Group 36"/>
            <p:cNvGrpSpPr/>
            <p:nvPr/>
          </p:nvGrpSpPr>
          <p:grpSpPr>
            <a:xfrm>
              <a:off x="5007640" y="2363835"/>
              <a:ext cx="132518" cy="222485"/>
              <a:chOff x="2546351" y="435482"/>
              <a:chExt cx="173038" cy="290513"/>
            </a:xfrm>
            <a:solidFill>
              <a:schemeClr val="bg1"/>
            </a:solidFill>
          </p:grpSpPr>
          <p:sp>
            <p:nvSpPr>
              <p:cNvPr id="13" name="Freeform 143"/>
              <p:cNvSpPr>
                <a:spLocks noEditPoints="1"/>
              </p:cNvSpPr>
              <p:nvPr/>
            </p:nvSpPr>
            <p:spPr bwMode="auto">
              <a:xfrm>
                <a:off x="2546351" y="435482"/>
                <a:ext cx="173038" cy="290513"/>
              </a:xfrm>
              <a:custGeom>
                <a:avLst/>
                <a:gdLst/>
                <a:ahLst/>
                <a:cxnLst>
                  <a:cxn ang="0">
                    <a:pos x="6" y="128"/>
                  </a:cxn>
                  <a:cxn ang="0">
                    <a:pos x="70" y="128"/>
                  </a:cxn>
                  <a:cxn ang="0">
                    <a:pos x="76" y="122"/>
                  </a:cxn>
                  <a:cxn ang="0">
                    <a:pos x="76" y="6"/>
                  </a:cxn>
                  <a:cxn ang="0">
                    <a:pos x="70" y="0"/>
                  </a:cxn>
                  <a:cxn ang="0">
                    <a:pos x="6" y="0"/>
                  </a:cxn>
                  <a:cxn ang="0">
                    <a:pos x="0" y="6"/>
                  </a:cxn>
                  <a:cxn ang="0">
                    <a:pos x="0" y="122"/>
                  </a:cxn>
                  <a:cxn ang="0">
                    <a:pos x="6" y="128"/>
                  </a:cxn>
                  <a:cxn ang="0">
                    <a:pos x="4" y="6"/>
                  </a:cxn>
                  <a:cxn ang="0">
                    <a:pos x="6" y="4"/>
                  </a:cxn>
                  <a:cxn ang="0">
                    <a:pos x="70" y="4"/>
                  </a:cxn>
                  <a:cxn ang="0">
                    <a:pos x="72" y="6"/>
                  </a:cxn>
                  <a:cxn ang="0">
                    <a:pos x="72" y="122"/>
                  </a:cxn>
                  <a:cxn ang="0">
                    <a:pos x="70" y="124"/>
                  </a:cxn>
                  <a:cxn ang="0">
                    <a:pos x="6" y="124"/>
                  </a:cxn>
                  <a:cxn ang="0">
                    <a:pos x="4" y="122"/>
                  </a:cxn>
                  <a:cxn ang="0">
                    <a:pos x="4" y="6"/>
                  </a:cxn>
                </a:cxnLst>
                <a:rect l="0" t="0" r="r" b="b"/>
                <a:pathLst>
                  <a:path w="76" h="128">
                    <a:moveTo>
                      <a:pt x="6" y="128"/>
                    </a:moveTo>
                    <a:cubicBezTo>
                      <a:pt x="70" y="128"/>
                      <a:pt x="70" y="128"/>
                      <a:pt x="70" y="128"/>
                    </a:cubicBezTo>
                    <a:cubicBezTo>
                      <a:pt x="73" y="128"/>
                      <a:pt x="76" y="125"/>
                      <a:pt x="76" y="122"/>
                    </a:cubicBezTo>
                    <a:cubicBezTo>
                      <a:pt x="76" y="6"/>
                      <a:pt x="76" y="6"/>
                      <a:pt x="76" y="6"/>
                    </a:cubicBezTo>
                    <a:cubicBezTo>
                      <a:pt x="76" y="3"/>
                      <a:pt x="73" y="0"/>
                      <a:pt x="70" y="0"/>
                    </a:cubicBezTo>
                    <a:cubicBezTo>
                      <a:pt x="6" y="0"/>
                      <a:pt x="6" y="0"/>
                      <a:pt x="6" y="0"/>
                    </a:cubicBezTo>
                    <a:cubicBezTo>
                      <a:pt x="3" y="0"/>
                      <a:pt x="0" y="3"/>
                      <a:pt x="0" y="6"/>
                    </a:cubicBezTo>
                    <a:cubicBezTo>
                      <a:pt x="0" y="122"/>
                      <a:pt x="0" y="122"/>
                      <a:pt x="0" y="122"/>
                    </a:cubicBezTo>
                    <a:cubicBezTo>
                      <a:pt x="0" y="125"/>
                      <a:pt x="3" y="128"/>
                      <a:pt x="6" y="128"/>
                    </a:cubicBezTo>
                    <a:close/>
                    <a:moveTo>
                      <a:pt x="4" y="6"/>
                    </a:moveTo>
                    <a:cubicBezTo>
                      <a:pt x="4" y="5"/>
                      <a:pt x="5" y="4"/>
                      <a:pt x="6" y="4"/>
                    </a:cubicBezTo>
                    <a:cubicBezTo>
                      <a:pt x="70" y="4"/>
                      <a:pt x="70" y="4"/>
                      <a:pt x="70" y="4"/>
                    </a:cubicBezTo>
                    <a:cubicBezTo>
                      <a:pt x="71" y="4"/>
                      <a:pt x="72" y="5"/>
                      <a:pt x="72" y="6"/>
                    </a:cubicBezTo>
                    <a:cubicBezTo>
                      <a:pt x="72" y="122"/>
                      <a:pt x="72" y="122"/>
                      <a:pt x="72" y="122"/>
                    </a:cubicBezTo>
                    <a:cubicBezTo>
                      <a:pt x="72" y="123"/>
                      <a:pt x="71" y="124"/>
                      <a:pt x="70" y="124"/>
                    </a:cubicBezTo>
                    <a:cubicBezTo>
                      <a:pt x="6" y="124"/>
                      <a:pt x="6" y="124"/>
                      <a:pt x="6" y="124"/>
                    </a:cubicBezTo>
                    <a:cubicBezTo>
                      <a:pt x="5" y="124"/>
                      <a:pt x="4" y="123"/>
                      <a:pt x="4" y="122"/>
                    </a:cubicBezTo>
                    <a:lnTo>
                      <a:pt x="4" y="6"/>
                    </a:lnTo>
                    <a:close/>
                  </a:path>
                </a:pathLst>
              </a:custGeom>
              <a:grpFill/>
              <a:ln w="12700">
                <a:noFill/>
                <a:round/>
                <a:headEnd/>
                <a:tailEnd/>
              </a:ln>
            </p:spPr>
            <p:txBody>
              <a:bodyPr vert="horz" wrap="square" lIns="91440" tIns="45720" rIns="91440" bIns="45720" numCol="1" anchor="t" anchorCtr="0" compatLnSpc="1">
                <a:prstTxWarp prst="textNoShape">
                  <a:avLst/>
                </a:prstTxWarp>
              </a:bodyPr>
              <a:lstStyle/>
              <a:p>
                <a:endParaRPr lang="id-ID" sz="3200">
                  <a:latin typeface="Trebuchet MS" panose="020B0603020202020204" pitchFamily="34" charset="0"/>
                </a:endParaRPr>
              </a:p>
            </p:txBody>
          </p:sp>
          <p:sp>
            <p:nvSpPr>
              <p:cNvPr id="14" name="Freeform 144"/>
              <p:cNvSpPr>
                <a:spLocks noEditPoints="1"/>
              </p:cNvSpPr>
              <p:nvPr/>
            </p:nvSpPr>
            <p:spPr bwMode="auto">
              <a:xfrm>
                <a:off x="2563814" y="481519"/>
                <a:ext cx="136525" cy="200024"/>
              </a:xfrm>
              <a:custGeom>
                <a:avLst/>
                <a:gdLst/>
                <a:ahLst/>
                <a:cxnLst>
                  <a:cxn ang="0">
                    <a:pos x="2" y="88"/>
                  </a:cxn>
                  <a:cxn ang="0">
                    <a:pos x="58" y="88"/>
                  </a:cxn>
                  <a:cxn ang="0">
                    <a:pos x="60" y="86"/>
                  </a:cxn>
                  <a:cxn ang="0">
                    <a:pos x="60" y="2"/>
                  </a:cxn>
                  <a:cxn ang="0">
                    <a:pos x="58" y="0"/>
                  </a:cxn>
                  <a:cxn ang="0">
                    <a:pos x="2" y="0"/>
                  </a:cxn>
                  <a:cxn ang="0">
                    <a:pos x="0" y="2"/>
                  </a:cxn>
                  <a:cxn ang="0">
                    <a:pos x="0" y="86"/>
                  </a:cxn>
                  <a:cxn ang="0">
                    <a:pos x="2" y="88"/>
                  </a:cxn>
                  <a:cxn ang="0">
                    <a:pos x="4" y="4"/>
                  </a:cxn>
                  <a:cxn ang="0">
                    <a:pos x="56" y="4"/>
                  </a:cxn>
                  <a:cxn ang="0">
                    <a:pos x="56" y="84"/>
                  </a:cxn>
                  <a:cxn ang="0">
                    <a:pos x="4" y="84"/>
                  </a:cxn>
                  <a:cxn ang="0">
                    <a:pos x="4" y="4"/>
                  </a:cxn>
                </a:cxnLst>
                <a:rect l="0" t="0" r="r" b="b"/>
                <a:pathLst>
                  <a:path w="60" h="88">
                    <a:moveTo>
                      <a:pt x="2" y="88"/>
                    </a:moveTo>
                    <a:cubicBezTo>
                      <a:pt x="58" y="88"/>
                      <a:pt x="58" y="88"/>
                      <a:pt x="58" y="88"/>
                    </a:cubicBezTo>
                    <a:cubicBezTo>
                      <a:pt x="59" y="88"/>
                      <a:pt x="60" y="87"/>
                      <a:pt x="60" y="86"/>
                    </a:cubicBezTo>
                    <a:cubicBezTo>
                      <a:pt x="60" y="2"/>
                      <a:pt x="60" y="2"/>
                      <a:pt x="60" y="2"/>
                    </a:cubicBezTo>
                    <a:cubicBezTo>
                      <a:pt x="60" y="1"/>
                      <a:pt x="59" y="0"/>
                      <a:pt x="58" y="0"/>
                    </a:cubicBezTo>
                    <a:cubicBezTo>
                      <a:pt x="2" y="0"/>
                      <a:pt x="2" y="0"/>
                      <a:pt x="2" y="0"/>
                    </a:cubicBezTo>
                    <a:cubicBezTo>
                      <a:pt x="1" y="0"/>
                      <a:pt x="0" y="1"/>
                      <a:pt x="0" y="2"/>
                    </a:cubicBezTo>
                    <a:cubicBezTo>
                      <a:pt x="0" y="86"/>
                      <a:pt x="0" y="86"/>
                      <a:pt x="0" y="86"/>
                    </a:cubicBezTo>
                    <a:cubicBezTo>
                      <a:pt x="0" y="87"/>
                      <a:pt x="1" y="88"/>
                      <a:pt x="2" y="88"/>
                    </a:cubicBezTo>
                    <a:close/>
                    <a:moveTo>
                      <a:pt x="4" y="4"/>
                    </a:moveTo>
                    <a:cubicBezTo>
                      <a:pt x="56" y="4"/>
                      <a:pt x="56" y="4"/>
                      <a:pt x="56" y="4"/>
                    </a:cubicBezTo>
                    <a:cubicBezTo>
                      <a:pt x="56" y="84"/>
                      <a:pt x="56" y="84"/>
                      <a:pt x="56" y="84"/>
                    </a:cubicBezTo>
                    <a:cubicBezTo>
                      <a:pt x="4" y="84"/>
                      <a:pt x="4" y="84"/>
                      <a:pt x="4" y="84"/>
                    </a:cubicBezTo>
                    <a:lnTo>
                      <a:pt x="4" y="4"/>
                    </a:lnTo>
                    <a:close/>
                  </a:path>
                </a:pathLst>
              </a:custGeom>
              <a:grpFill/>
              <a:ln w="12700">
                <a:noFill/>
                <a:round/>
                <a:headEnd/>
                <a:tailEnd/>
              </a:ln>
            </p:spPr>
            <p:txBody>
              <a:bodyPr vert="horz" wrap="square" lIns="91440" tIns="45720" rIns="91440" bIns="45720" numCol="1" anchor="t" anchorCtr="0" compatLnSpc="1">
                <a:prstTxWarp prst="textNoShape">
                  <a:avLst/>
                </a:prstTxWarp>
              </a:bodyPr>
              <a:lstStyle/>
              <a:p>
                <a:endParaRPr lang="id-ID" sz="3200">
                  <a:latin typeface="Trebuchet MS" panose="020B0603020202020204" pitchFamily="34" charset="0"/>
                </a:endParaRPr>
              </a:p>
            </p:txBody>
          </p:sp>
          <p:sp>
            <p:nvSpPr>
              <p:cNvPr id="15" name="Oval 145"/>
              <p:cNvSpPr>
                <a:spLocks noChangeArrowheads="1"/>
              </p:cNvSpPr>
              <p:nvPr/>
            </p:nvSpPr>
            <p:spPr bwMode="auto">
              <a:xfrm>
                <a:off x="2627314" y="689481"/>
                <a:ext cx="19050" cy="19050"/>
              </a:xfrm>
              <a:prstGeom prst="ellipse">
                <a:avLst/>
              </a:prstGeom>
              <a:grpFill/>
              <a:ln w="12700">
                <a:noFill/>
                <a:round/>
                <a:headEnd/>
                <a:tailEnd/>
              </a:ln>
            </p:spPr>
            <p:txBody>
              <a:bodyPr vert="horz" wrap="square" lIns="91440" tIns="45720" rIns="91440" bIns="45720" numCol="1" anchor="t" anchorCtr="0" compatLnSpc="1">
                <a:prstTxWarp prst="textNoShape">
                  <a:avLst/>
                </a:prstTxWarp>
              </a:bodyPr>
              <a:lstStyle/>
              <a:p>
                <a:endParaRPr lang="id-ID" sz="3200">
                  <a:latin typeface="Trebuchet MS" panose="020B0603020202020204" pitchFamily="34" charset="0"/>
                </a:endParaRPr>
              </a:p>
            </p:txBody>
          </p:sp>
        </p:grpSp>
        <p:sp>
          <p:nvSpPr>
            <p:cNvPr id="12" name="TextBox 11"/>
            <p:cNvSpPr txBox="1"/>
            <p:nvPr/>
          </p:nvSpPr>
          <p:spPr>
            <a:xfrm>
              <a:off x="5317937" y="2165819"/>
              <a:ext cx="3428375" cy="769441"/>
            </a:xfrm>
            <a:prstGeom prst="rect">
              <a:avLst/>
            </a:prstGeom>
            <a:noFill/>
          </p:spPr>
          <p:txBody>
            <a:bodyPr wrap="square" rtlCol="0">
              <a:spAutoFit/>
            </a:bodyPr>
            <a:lstStyle/>
            <a:p>
              <a:r>
                <a:rPr lang="en-GB" sz="1600" b="1" dirty="0" smtClean="0">
                  <a:latin typeface="Trebuchet MS" panose="020B0603020202020204" pitchFamily="34" charset="0"/>
                </a:rPr>
                <a:t>Helpline</a:t>
              </a:r>
              <a:endParaRPr lang="id-ID" sz="1600" dirty="0">
                <a:latin typeface="Trebuchet MS" panose="020B0603020202020204" pitchFamily="34" charset="0"/>
              </a:endParaRPr>
            </a:p>
            <a:p>
              <a:r>
                <a:rPr lang="id-ID" sz="1400" b="1" dirty="0" smtClean="0">
                  <a:latin typeface="Trebuchet MS" panose="020B0603020202020204" pitchFamily="34" charset="0"/>
                </a:rPr>
                <a:t>0345 </a:t>
              </a:r>
              <a:r>
                <a:rPr lang="id-ID" sz="1400" b="1" dirty="0">
                  <a:latin typeface="Trebuchet MS" panose="020B0603020202020204" pitchFamily="34" charset="0"/>
                </a:rPr>
                <a:t>015 </a:t>
              </a:r>
              <a:r>
                <a:rPr lang="id-ID" sz="1400" b="1" dirty="0" smtClean="0">
                  <a:latin typeface="Trebuchet MS" panose="020B0603020202020204" pitchFamily="34" charset="0"/>
                </a:rPr>
                <a:t>4033</a:t>
              </a:r>
              <a:endParaRPr lang="en-GB" sz="1400" b="1" dirty="0" smtClean="0">
                <a:latin typeface="Trebuchet MS" panose="020B0603020202020204" pitchFamily="34" charset="0"/>
              </a:endParaRPr>
            </a:p>
            <a:p>
              <a:r>
                <a:rPr lang="en-GB" sz="1400" b="1" dirty="0">
                  <a:latin typeface="Trebuchet MS" panose="020B0603020202020204" pitchFamily="34" charset="0"/>
                </a:rPr>
                <a:t>8.30am - 5.30pm Monday to Friday</a:t>
              </a:r>
              <a:endParaRPr lang="id-ID" sz="1400" b="1" dirty="0" smtClean="0">
                <a:latin typeface="Trebuchet MS" panose="020B0603020202020204" pitchFamily="34" charset="0"/>
              </a:endParaRPr>
            </a:p>
          </p:txBody>
        </p:sp>
      </p:grpSp>
      <p:sp>
        <p:nvSpPr>
          <p:cNvPr id="37" name="AutoShape 4" descr="Image result for itunes circle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9" name="AutoShape 6" descr="Image result for itunes circle ic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0" name="AutoShape 8" descr="Image result for itunes circle ico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AutoShape 10" descr="Related image"/>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6" name="AutoShape 12" descr="https://vignette.wikia.nocookie.net/meghan-trainer/images/5/56/ITunes_and_Apple_Music_circle.png/revision/latest?cb=20170305062714"/>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9" name="AutoShape 16" descr="Image result for facebook circle"/>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AutoShape 18" descr="Image result for facebook circle"/>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grpSp>
        <p:nvGrpSpPr>
          <p:cNvPr id="55" name="Group 54"/>
          <p:cNvGrpSpPr/>
          <p:nvPr/>
        </p:nvGrpSpPr>
        <p:grpSpPr>
          <a:xfrm>
            <a:off x="5076055" y="2091658"/>
            <a:ext cx="3704724" cy="2136276"/>
            <a:chOff x="5209147" y="1893736"/>
            <a:chExt cx="4054677" cy="2338071"/>
          </a:xfrm>
        </p:grpSpPr>
        <p:sp>
          <p:nvSpPr>
            <p:cNvPr id="33" name="Rectangle 32"/>
            <p:cNvSpPr/>
            <p:nvPr/>
          </p:nvSpPr>
          <p:spPr>
            <a:xfrm>
              <a:off x="5940151" y="2033836"/>
              <a:ext cx="1604927" cy="307777"/>
            </a:xfrm>
            <a:prstGeom prst="rect">
              <a:avLst/>
            </a:prstGeom>
          </p:spPr>
          <p:txBody>
            <a:bodyPr wrap="none">
              <a:spAutoFit/>
            </a:bodyPr>
            <a:lstStyle/>
            <a:p>
              <a:r>
                <a:rPr lang="en-GB" sz="1400" dirty="0">
                  <a:latin typeface="Trebuchet MS" panose="020B0603020202020204" pitchFamily="34" charset="0"/>
                </a:rPr>
                <a:t>@</a:t>
              </a:r>
              <a:r>
                <a:rPr lang="en-GB" sz="1400" dirty="0" err="1">
                  <a:latin typeface="Trebuchet MS" panose="020B0603020202020204" pitchFamily="34" charset="0"/>
                </a:rPr>
                <a:t>PHSOmbudsman</a:t>
              </a:r>
              <a:endParaRPr lang="en-GB" sz="1400" dirty="0">
                <a:latin typeface="Trebuchet MS" panose="020B0603020202020204" pitchFamily="34" charset="0"/>
              </a:endParaRPr>
            </a:p>
          </p:txBody>
        </p:sp>
        <p:grpSp>
          <p:nvGrpSpPr>
            <p:cNvPr id="34" name="Group 31004"/>
            <p:cNvGrpSpPr/>
            <p:nvPr/>
          </p:nvGrpSpPr>
          <p:grpSpPr>
            <a:xfrm>
              <a:off x="5328115" y="1893736"/>
              <a:ext cx="561886" cy="561884"/>
              <a:chOff x="0" y="-119132"/>
              <a:chExt cx="980686" cy="980679"/>
            </a:xfrm>
          </p:grpSpPr>
          <p:sp>
            <p:nvSpPr>
              <p:cNvPr id="35" name="Shape 31002"/>
              <p:cNvSpPr/>
              <p:nvPr/>
            </p:nvSpPr>
            <p:spPr>
              <a:xfrm>
                <a:off x="0" y="-119132"/>
                <a:ext cx="980686" cy="980679"/>
              </a:xfrm>
              <a:prstGeom prst="ellipse">
                <a:avLst/>
              </a:prstGeom>
              <a:solidFill>
                <a:schemeClr val="accent1"/>
              </a:solidFill>
              <a:ln w="12700" cap="flat">
                <a:noFill/>
                <a:miter lim="400000"/>
              </a:ln>
              <a:effectLst/>
            </p:spPr>
            <p:txBody>
              <a:bodyPr wrap="square" lIns="10716" tIns="10716" rIns="10716" bIns="10716" numCol="1" anchor="ctr">
                <a:noAutofit/>
              </a:bodyPr>
              <a:lstStyle/>
              <a:p>
                <a:pPr defTabSz="128585">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844"/>
              </a:p>
            </p:txBody>
          </p:sp>
          <p:sp>
            <p:nvSpPr>
              <p:cNvPr id="36" name="Shape 31003"/>
              <p:cNvSpPr/>
              <p:nvPr/>
            </p:nvSpPr>
            <p:spPr>
              <a:xfrm>
                <a:off x="204722" y="139086"/>
                <a:ext cx="571241" cy="464241"/>
              </a:xfrm>
              <a:custGeom>
                <a:avLst/>
                <a:gdLst/>
                <a:ahLst/>
                <a:cxnLst>
                  <a:cxn ang="0">
                    <a:pos x="wd2" y="hd2"/>
                  </a:cxn>
                  <a:cxn ang="5400000">
                    <a:pos x="wd2" y="hd2"/>
                  </a:cxn>
                  <a:cxn ang="10800000">
                    <a:pos x="wd2" y="hd2"/>
                  </a:cxn>
                  <a:cxn ang="16200000">
                    <a:pos x="wd2" y="hd2"/>
                  </a:cxn>
                </a:cxnLst>
                <a:rect l="0" t="0" r="r" b="b"/>
                <a:pathLst>
                  <a:path w="21600" h="21600" extrusionOk="0">
                    <a:moveTo>
                      <a:pt x="21600" y="2557"/>
                    </a:moveTo>
                    <a:cubicBezTo>
                      <a:pt x="20807" y="2990"/>
                      <a:pt x="19951" y="3284"/>
                      <a:pt x="19056" y="3415"/>
                    </a:cubicBezTo>
                    <a:cubicBezTo>
                      <a:pt x="19970" y="2740"/>
                      <a:pt x="20672" y="1672"/>
                      <a:pt x="21004" y="398"/>
                    </a:cubicBezTo>
                    <a:cubicBezTo>
                      <a:pt x="20148" y="1023"/>
                      <a:pt x="19198" y="1476"/>
                      <a:pt x="18190" y="1722"/>
                    </a:cubicBezTo>
                    <a:cubicBezTo>
                      <a:pt x="17381" y="661"/>
                      <a:pt x="16229" y="0"/>
                      <a:pt x="14955" y="0"/>
                    </a:cubicBezTo>
                    <a:cubicBezTo>
                      <a:pt x="12506" y="0"/>
                      <a:pt x="10523" y="2442"/>
                      <a:pt x="10523" y="5452"/>
                    </a:cubicBezTo>
                    <a:cubicBezTo>
                      <a:pt x="10523" y="5879"/>
                      <a:pt x="10561" y="6296"/>
                      <a:pt x="10637" y="6696"/>
                    </a:cubicBezTo>
                    <a:cubicBezTo>
                      <a:pt x="6955" y="6468"/>
                      <a:pt x="3689" y="4297"/>
                      <a:pt x="1503" y="996"/>
                    </a:cubicBezTo>
                    <a:cubicBezTo>
                      <a:pt x="1120" y="1802"/>
                      <a:pt x="904" y="2740"/>
                      <a:pt x="904" y="3738"/>
                    </a:cubicBezTo>
                    <a:cubicBezTo>
                      <a:pt x="904" y="5631"/>
                      <a:pt x="1686" y="7300"/>
                      <a:pt x="2873" y="8278"/>
                    </a:cubicBezTo>
                    <a:cubicBezTo>
                      <a:pt x="2148" y="8250"/>
                      <a:pt x="1465" y="8004"/>
                      <a:pt x="866" y="7594"/>
                    </a:cubicBezTo>
                    <a:cubicBezTo>
                      <a:pt x="866" y="7618"/>
                      <a:pt x="866" y="7640"/>
                      <a:pt x="866" y="7664"/>
                    </a:cubicBezTo>
                    <a:cubicBezTo>
                      <a:pt x="866" y="10306"/>
                      <a:pt x="2394" y="12509"/>
                      <a:pt x="4422" y="13010"/>
                    </a:cubicBezTo>
                    <a:cubicBezTo>
                      <a:pt x="4051" y="13135"/>
                      <a:pt x="3658" y="13202"/>
                      <a:pt x="3254" y="13202"/>
                    </a:cubicBezTo>
                    <a:cubicBezTo>
                      <a:pt x="2969" y="13202"/>
                      <a:pt x="2691" y="13169"/>
                      <a:pt x="2420" y="13105"/>
                    </a:cubicBezTo>
                    <a:cubicBezTo>
                      <a:pt x="2986" y="15271"/>
                      <a:pt x="4622" y="16848"/>
                      <a:pt x="6561" y="16892"/>
                    </a:cubicBezTo>
                    <a:cubicBezTo>
                      <a:pt x="5045" y="18356"/>
                      <a:pt x="3133" y="19225"/>
                      <a:pt x="1056" y="19225"/>
                    </a:cubicBezTo>
                    <a:cubicBezTo>
                      <a:pt x="698" y="19225"/>
                      <a:pt x="345" y="19202"/>
                      <a:pt x="0" y="19151"/>
                    </a:cubicBezTo>
                    <a:cubicBezTo>
                      <a:pt x="1961" y="20697"/>
                      <a:pt x="4289" y="21600"/>
                      <a:pt x="6793" y="21600"/>
                    </a:cubicBezTo>
                    <a:cubicBezTo>
                      <a:pt x="14942" y="21600"/>
                      <a:pt x="19402" y="13290"/>
                      <a:pt x="19402" y="6084"/>
                    </a:cubicBezTo>
                    <a:cubicBezTo>
                      <a:pt x="19402" y="5847"/>
                      <a:pt x="19396" y="5613"/>
                      <a:pt x="19389" y="5379"/>
                    </a:cubicBezTo>
                    <a:cubicBezTo>
                      <a:pt x="20256" y="4610"/>
                      <a:pt x="21006" y="3650"/>
                      <a:pt x="21600" y="2557"/>
                    </a:cubicBezTo>
                    <a:cubicBezTo>
                      <a:pt x="21600" y="2557"/>
                      <a:pt x="21600" y="2557"/>
                      <a:pt x="21600" y="2557"/>
                    </a:cubicBezTo>
                    <a:close/>
                  </a:path>
                </a:pathLst>
              </a:custGeom>
              <a:solidFill>
                <a:srgbClr val="F4F5F5"/>
              </a:solidFill>
              <a:ln w="12700" cap="flat">
                <a:noFill/>
                <a:miter lim="400000"/>
              </a:ln>
              <a:effectLst/>
            </p:spPr>
            <p:txBody>
              <a:bodyPr wrap="square" lIns="10716" tIns="10716" rIns="10716" bIns="10716" numCol="1" anchor="ctr">
                <a:noAutofit/>
              </a:bodyPr>
              <a:lstStyle/>
              <a:p>
                <a:pPr defTabSz="128585">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844"/>
              </a:p>
            </p:txBody>
          </p:sp>
        </p:grpSp>
        <p:sp>
          <p:nvSpPr>
            <p:cNvPr id="38" name="Rectangle 37"/>
            <p:cNvSpPr/>
            <p:nvPr/>
          </p:nvSpPr>
          <p:spPr>
            <a:xfrm>
              <a:off x="6712960" y="3774185"/>
              <a:ext cx="2550864" cy="336850"/>
            </a:xfrm>
            <a:prstGeom prst="rect">
              <a:avLst/>
            </a:prstGeom>
          </p:spPr>
          <p:txBody>
            <a:bodyPr wrap="none">
              <a:spAutoFit/>
            </a:bodyPr>
            <a:lstStyle/>
            <a:p>
              <a:r>
                <a:rPr lang="en-GB" sz="1400" dirty="0" smtClean="0">
                  <a:latin typeface="Trebuchet MS" panose="020B0603020202020204" pitchFamily="34" charset="0"/>
                </a:rPr>
                <a:t>Radio Ombudsman Podcast</a:t>
              </a:r>
              <a:endParaRPr lang="en-GB" sz="1400" dirty="0">
                <a:latin typeface="Trebuchet MS" panose="020B0603020202020204" pitchFamily="34" charset="0"/>
              </a:endParaRPr>
            </a:p>
          </p:txBody>
        </p:sp>
        <p:grpSp>
          <p:nvGrpSpPr>
            <p:cNvPr id="54" name="Group 53"/>
            <p:cNvGrpSpPr/>
            <p:nvPr/>
          </p:nvGrpSpPr>
          <p:grpSpPr>
            <a:xfrm>
              <a:off x="5328115" y="3625032"/>
              <a:ext cx="1305812" cy="606775"/>
              <a:chOff x="5259858" y="3895458"/>
              <a:chExt cx="1305812" cy="606775"/>
            </a:xfrm>
          </p:grpSpPr>
          <p:pic>
            <p:nvPicPr>
              <p:cNvPr id="1026" name="Picture 2" descr="Image result for soundcloud circle 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9858" y="3895458"/>
                <a:ext cx="561887" cy="561887"/>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4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78798" y="3915361"/>
                <a:ext cx="586872" cy="586872"/>
              </a:xfrm>
              <a:prstGeom prst="rect">
                <a:avLst/>
              </a:prstGeom>
            </p:spPr>
          </p:pic>
        </p:grpSp>
        <p:sp>
          <p:nvSpPr>
            <p:cNvPr id="48" name="Rectangle 47"/>
            <p:cNvSpPr/>
            <p:nvPr/>
          </p:nvSpPr>
          <p:spPr>
            <a:xfrm>
              <a:off x="6047055" y="2656811"/>
              <a:ext cx="2629402" cy="572644"/>
            </a:xfrm>
            <a:prstGeom prst="rect">
              <a:avLst/>
            </a:prstGeom>
          </p:spPr>
          <p:txBody>
            <a:bodyPr wrap="square">
              <a:spAutoFit/>
            </a:bodyPr>
            <a:lstStyle/>
            <a:p>
              <a:pPr fontAlgn="base"/>
              <a:r>
                <a:rPr lang="en-GB" sz="1400" dirty="0" smtClean="0">
                  <a:latin typeface="Trebuchet MS" panose="020B0603020202020204" pitchFamily="34" charset="0"/>
                </a:rPr>
                <a:t>Parliamentary and </a:t>
              </a:r>
              <a:r>
                <a:rPr lang="en-GB" sz="1400" dirty="0">
                  <a:latin typeface="Trebuchet MS" panose="020B0603020202020204" pitchFamily="34" charset="0"/>
                </a:rPr>
                <a:t>Health Service Ombudsman</a:t>
              </a:r>
            </a:p>
          </p:txBody>
        </p:sp>
        <p:pic>
          <p:nvPicPr>
            <p:cNvPr id="1038" name="Picture 14" descr="Image result for linkedin circle ic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9147" y="2618257"/>
              <a:ext cx="743763" cy="74376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078589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1"/>
          <p:cNvSpPr>
            <a:spLocks noGrp="1"/>
          </p:cNvSpPr>
          <p:nvPr>
            <p:ph type="title"/>
          </p:nvPr>
        </p:nvSpPr>
        <p:spPr>
          <a:xfrm>
            <a:off x="633010" y="238624"/>
            <a:ext cx="3467615" cy="647807"/>
          </a:xfrm>
        </p:spPr>
        <p:txBody>
          <a:bodyPr>
            <a:normAutofit/>
          </a:bodyPr>
          <a:lstStyle/>
          <a:p>
            <a:pPr algn="l"/>
            <a:r>
              <a:rPr lang="en-GB" sz="3200" b="1" dirty="0" smtClean="0"/>
              <a:t>The role of PHSO</a:t>
            </a:r>
            <a:endParaRPr lang="en-GB" sz="3200" b="1" dirty="0"/>
          </a:p>
        </p:txBody>
      </p:sp>
      <p:sp>
        <p:nvSpPr>
          <p:cNvPr id="30" name="Content Placeholder 2"/>
          <p:cNvSpPr>
            <a:spLocks noGrp="1"/>
          </p:cNvSpPr>
          <p:nvPr>
            <p:ph sz="half" idx="2"/>
          </p:nvPr>
        </p:nvSpPr>
        <p:spPr>
          <a:xfrm>
            <a:off x="6040763" y="1286247"/>
            <a:ext cx="2820885" cy="701965"/>
          </a:xfrm>
        </p:spPr>
        <p:txBody>
          <a:bodyPr>
            <a:normAutofit/>
          </a:bodyPr>
          <a:lstStyle/>
          <a:p>
            <a:pPr marL="0" indent="0" algn="ctr">
              <a:buNone/>
            </a:pPr>
            <a:r>
              <a:rPr lang="en-GB" sz="1800" b="1" dirty="0" smtClean="0"/>
              <a:t>Health </a:t>
            </a:r>
            <a:r>
              <a:rPr lang="en-GB" sz="1800" b="1" dirty="0"/>
              <a:t>Service </a:t>
            </a:r>
            <a:r>
              <a:rPr lang="en-GB" sz="1800" b="1" dirty="0" smtClean="0"/>
              <a:t>        </a:t>
            </a:r>
            <a:r>
              <a:rPr lang="en-GB" sz="1600" b="1" dirty="0" smtClean="0"/>
              <a:t>Commissioners</a:t>
            </a:r>
            <a:r>
              <a:rPr lang="en-GB" sz="1800" b="1" dirty="0" smtClean="0"/>
              <a:t> </a:t>
            </a:r>
            <a:r>
              <a:rPr lang="en-GB" sz="1800" b="1" dirty="0"/>
              <a:t>Act </a:t>
            </a:r>
            <a:r>
              <a:rPr lang="en-GB" sz="1800" b="1" dirty="0" smtClean="0"/>
              <a:t>1993</a:t>
            </a:r>
          </a:p>
        </p:txBody>
      </p:sp>
      <p:sp>
        <p:nvSpPr>
          <p:cNvPr id="31" name="Slide Number Placeholder 3"/>
          <p:cNvSpPr>
            <a:spLocks noGrp="1"/>
          </p:cNvSpPr>
          <p:nvPr>
            <p:ph type="sldNum" sz="quarter" idx="12"/>
          </p:nvPr>
        </p:nvSpPr>
        <p:spPr>
          <a:xfrm>
            <a:off x="6553200" y="4767263"/>
            <a:ext cx="2133600" cy="273844"/>
          </a:xfrm>
        </p:spPr>
        <p:txBody>
          <a:bodyPr/>
          <a:lstStyle/>
          <a:p>
            <a:pPr>
              <a:defRPr/>
            </a:pPr>
            <a:fld id="{4B997C8D-DAF7-4D15-B816-904348F503AE}" type="slidenum">
              <a:rPr lang="en-GB" smtClean="0"/>
              <a:pPr>
                <a:defRPr/>
              </a:pPr>
              <a:t>3</a:t>
            </a:fld>
            <a:endParaRPr lang="en-GB" dirty="0"/>
          </a:p>
        </p:txBody>
      </p:sp>
      <p:sp>
        <p:nvSpPr>
          <p:cNvPr id="32" name="Text Placeholder 4"/>
          <p:cNvSpPr>
            <a:spLocks noGrp="1"/>
          </p:cNvSpPr>
          <p:nvPr>
            <p:ph type="body" sz="quarter" idx="13"/>
          </p:nvPr>
        </p:nvSpPr>
        <p:spPr>
          <a:xfrm>
            <a:off x="434636" y="1247610"/>
            <a:ext cx="3162159" cy="722794"/>
          </a:xfrm>
        </p:spPr>
        <p:txBody>
          <a:bodyPr/>
          <a:lstStyle/>
          <a:p>
            <a:pPr marL="0" indent="0" algn="ctr">
              <a:buNone/>
            </a:pPr>
            <a:r>
              <a:rPr lang="en-GB" b="1" dirty="0" smtClean="0"/>
              <a:t>Parliamentary </a:t>
            </a:r>
            <a:r>
              <a:rPr lang="en-GB" b="1" dirty="0"/>
              <a:t>Commissioner Act 1967</a:t>
            </a:r>
          </a:p>
          <a:p>
            <a:pPr marL="0" indent="0">
              <a:buNone/>
            </a:pPr>
            <a:endParaRPr lang="en-GB" dirty="0"/>
          </a:p>
        </p:txBody>
      </p:sp>
      <p:pic>
        <p:nvPicPr>
          <p:cNvPr id="33" name="Picture 2" descr="G:\Communications Design\Images\Images formatted for Social media banners\Easy_read_forms_promo.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9090" r="9092"/>
          <a:stretch/>
        </p:blipFill>
        <p:spPr bwMode="auto">
          <a:xfrm>
            <a:off x="3286741" y="2666162"/>
            <a:ext cx="2592288" cy="1728191"/>
          </a:xfrm>
          <a:prstGeom prst="rect">
            <a:avLst/>
          </a:prstGeom>
          <a:noFill/>
          <a:extLst>
            <a:ext uri="{909E8E84-426E-40DD-AFC4-6F175D3DCCD1}">
              <a14:hiddenFill xmlns:a14="http://schemas.microsoft.com/office/drawing/2010/main">
                <a:solidFill>
                  <a:srgbClr val="FFFFFF"/>
                </a:solidFill>
              </a14:hiddenFill>
            </a:ext>
          </a:extLst>
        </p:spPr>
      </p:pic>
      <p:sp>
        <p:nvSpPr>
          <p:cNvPr id="34" name="Oval 33"/>
          <p:cNvSpPr>
            <a:spLocks noChangeAspect="1"/>
          </p:cNvSpPr>
          <p:nvPr/>
        </p:nvSpPr>
        <p:spPr>
          <a:xfrm>
            <a:off x="7002626" y="2107440"/>
            <a:ext cx="897157" cy="846181"/>
          </a:xfrm>
          <a:prstGeom prst="ellipse">
            <a:avLst/>
          </a:prstGeom>
          <a:solidFill>
            <a:srgbClr val="293D6B"/>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en-GB" dirty="0" smtClean="0"/>
              <a:t>88%</a:t>
            </a:r>
            <a:endParaRPr lang="en-GB" dirty="0"/>
          </a:p>
        </p:txBody>
      </p:sp>
      <p:sp>
        <p:nvSpPr>
          <p:cNvPr id="35" name="Text Placeholder 4"/>
          <p:cNvSpPr txBox="1">
            <a:spLocks/>
          </p:cNvSpPr>
          <p:nvPr/>
        </p:nvSpPr>
        <p:spPr>
          <a:xfrm>
            <a:off x="539553" y="1281894"/>
            <a:ext cx="2952327" cy="3078175"/>
          </a:xfrm>
          <a:prstGeom prst="rect">
            <a:avLst/>
          </a:prstGeom>
        </p:spPr>
        <p:txBody>
          <a:bodyPr lIns="68580" tIns="34290" rIns="68580" bIns="34290"/>
          <a:lstStyle>
            <a:lvl1pPr marL="342900" marR="0" indent="-342900" algn="l" defTabSz="914400" rtl="0" eaLnBrk="1" fontAlgn="base" latinLnBrk="0" hangingPunct="1">
              <a:lnSpc>
                <a:spcPts val="2800"/>
              </a:lnSpc>
              <a:spcBef>
                <a:spcPct val="0"/>
              </a:spcBef>
              <a:spcAft>
                <a:spcPts val="1400"/>
              </a:spcAft>
              <a:buClr>
                <a:srgbClr val="174A7C"/>
              </a:buClr>
              <a:buSzTx/>
              <a:buFont typeface="Arial" panose="020B0604020202020204" pitchFamily="34" charset="0"/>
              <a:buChar char="•"/>
              <a:tabLst/>
              <a:defRPr sz="2400">
                <a:solidFill>
                  <a:schemeClr val="tx1"/>
                </a:solidFill>
                <a:latin typeface="+mn-lt"/>
                <a:ea typeface="+mn-ea"/>
                <a:cs typeface="+mn-cs"/>
              </a:defRPr>
            </a:lvl1pPr>
            <a:lvl2pPr marL="635000" marR="0" indent="-177800" algn="l" defTabSz="914400" rtl="0" eaLnBrk="1" fontAlgn="base" latinLnBrk="0" hangingPunct="1">
              <a:lnSpc>
                <a:spcPts val="2800"/>
              </a:lnSpc>
              <a:spcBef>
                <a:spcPct val="0"/>
              </a:spcBef>
              <a:spcAft>
                <a:spcPts val="1400"/>
              </a:spcAft>
              <a:buClr>
                <a:srgbClr val="BBBB44"/>
              </a:buClr>
              <a:buSzTx/>
              <a:buFontTx/>
              <a:buChar char="–"/>
              <a:tabLst/>
              <a:defRPr sz="2800">
                <a:solidFill>
                  <a:schemeClr val="tx1"/>
                </a:solidFill>
                <a:latin typeface="+mn-lt"/>
              </a:defRPr>
            </a:lvl2pPr>
            <a:lvl3pPr marL="1092200" marR="0" indent="-177800" algn="l" defTabSz="914400" rtl="0" eaLnBrk="1" fontAlgn="base" latinLnBrk="0" hangingPunct="1">
              <a:lnSpc>
                <a:spcPts val="2800"/>
              </a:lnSpc>
              <a:spcBef>
                <a:spcPct val="0"/>
              </a:spcBef>
              <a:spcAft>
                <a:spcPts val="1400"/>
              </a:spcAft>
              <a:buClr>
                <a:srgbClr val="BBBB44"/>
              </a:buClr>
              <a:buSzTx/>
              <a:buFontTx/>
              <a:buChar char="–"/>
              <a:tabLst/>
              <a:defRPr>
                <a:solidFill>
                  <a:schemeClr val="tx1"/>
                </a:solidFill>
                <a:latin typeface="+mn-lt"/>
              </a:defRPr>
            </a:lvl3pPr>
            <a:lvl4pPr marL="1524000" marR="0" indent="-152400" algn="l" defTabSz="914400" rtl="0" eaLnBrk="1" fontAlgn="base" latinLnBrk="0" hangingPunct="1">
              <a:lnSpc>
                <a:spcPts val="2800"/>
              </a:lnSpc>
              <a:spcBef>
                <a:spcPct val="0"/>
              </a:spcBef>
              <a:spcAft>
                <a:spcPts val="1400"/>
              </a:spcAft>
              <a:buClr>
                <a:srgbClr val="BBBB44"/>
              </a:buClr>
              <a:buSzTx/>
              <a:buFontTx/>
              <a:buChar char="–"/>
              <a:tabLst/>
              <a:defRPr sz="1600">
                <a:solidFill>
                  <a:schemeClr val="tx1"/>
                </a:solidFill>
                <a:latin typeface="+mn-lt"/>
              </a:defRPr>
            </a:lvl4pPr>
            <a:lvl5pPr marL="1981200" marR="0" indent="-152400" algn="l" defTabSz="914400" rtl="0" eaLnBrk="1" fontAlgn="base" latinLnBrk="0" hangingPunct="1">
              <a:lnSpc>
                <a:spcPts val="2800"/>
              </a:lnSpc>
              <a:spcBef>
                <a:spcPct val="0"/>
              </a:spcBef>
              <a:spcAft>
                <a:spcPts val="1400"/>
              </a:spcAft>
              <a:buClr>
                <a:srgbClr val="BBBB44"/>
              </a:buClr>
              <a:buSzTx/>
              <a:buFontTx/>
              <a:buChar char="–"/>
              <a:tabLst/>
              <a:defRPr sz="1400">
                <a:solidFill>
                  <a:schemeClr val="tx1"/>
                </a:solidFill>
                <a:latin typeface="+mn-lt"/>
              </a:defRPr>
            </a:lvl5pPr>
            <a:lvl6pPr marL="2438400" indent="-152400" algn="l" rtl="0" eaLnBrk="1" fontAlgn="base" hangingPunct="1">
              <a:lnSpc>
                <a:spcPts val="2800"/>
              </a:lnSpc>
              <a:spcBef>
                <a:spcPct val="0"/>
              </a:spcBef>
              <a:spcAft>
                <a:spcPts val="1400"/>
              </a:spcAft>
              <a:buClr>
                <a:schemeClr val="accent1"/>
              </a:buClr>
              <a:buChar char="–"/>
              <a:defRPr sz="1400">
                <a:solidFill>
                  <a:schemeClr val="tx1"/>
                </a:solidFill>
                <a:latin typeface="+mn-lt"/>
              </a:defRPr>
            </a:lvl6pPr>
            <a:lvl7pPr marL="2895600" indent="-152400" algn="l" rtl="0" eaLnBrk="1" fontAlgn="base" hangingPunct="1">
              <a:lnSpc>
                <a:spcPts val="2800"/>
              </a:lnSpc>
              <a:spcBef>
                <a:spcPct val="0"/>
              </a:spcBef>
              <a:spcAft>
                <a:spcPts val="1400"/>
              </a:spcAft>
              <a:buClr>
                <a:schemeClr val="accent1"/>
              </a:buClr>
              <a:buChar char="–"/>
              <a:defRPr sz="1400">
                <a:solidFill>
                  <a:schemeClr val="tx1"/>
                </a:solidFill>
                <a:latin typeface="+mn-lt"/>
              </a:defRPr>
            </a:lvl7pPr>
            <a:lvl8pPr marL="3352800" indent="-152400" algn="l" rtl="0" eaLnBrk="1" fontAlgn="base" hangingPunct="1">
              <a:lnSpc>
                <a:spcPts val="2800"/>
              </a:lnSpc>
              <a:spcBef>
                <a:spcPct val="0"/>
              </a:spcBef>
              <a:spcAft>
                <a:spcPts val="1400"/>
              </a:spcAft>
              <a:buClr>
                <a:schemeClr val="accent1"/>
              </a:buClr>
              <a:buChar char="–"/>
              <a:defRPr sz="1400">
                <a:solidFill>
                  <a:schemeClr val="tx1"/>
                </a:solidFill>
                <a:latin typeface="+mn-lt"/>
              </a:defRPr>
            </a:lvl8pPr>
            <a:lvl9pPr marL="3810000" indent="-152400" algn="l" rtl="0" eaLnBrk="1" fontAlgn="base" hangingPunct="1">
              <a:lnSpc>
                <a:spcPts val="2800"/>
              </a:lnSpc>
              <a:spcBef>
                <a:spcPct val="0"/>
              </a:spcBef>
              <a:spcAft>
                <a:spcPts val="1400"/>
              </a:spcAft>
              <a:buClr>
                <a:schemeClr val="accent1"/>
              </a:buClr>
              <a:buChar char="–"/>
              <a:defRPr sz="1400">
                <a:solidFill>
                  <a:schemeClr val="tx1"/>
                </a:solidFill>
                <a:latin typeface="+mn-lt"/>
              </a:defRPr>
            </a:lvl9pPr>
          </a:lstStyle>
          <a:p>
            <a:endParaRPr lang="en-GB" kern="0" dirty="0"/>
          </a:p>
          <a:p>
            <a:endParaRPr lang="en-GB" kern="0" dirty="0"/>
          </a:p>
          <a:p>
            <a:endParaRPr lang="en-GB" kern="0" dirty="0"/>
          </a:p>
          <a:p>
            <a:pPr marL="0" indent="0">
              <a:buNone/>
            </a:pPr>
            <a:r>
              <a:rPr lang="en-GB" kern="0" dirty="0"/>
              <a:t>              </a:t>
            </a:r>
          </a:p>
        </p:txBody>
      </p:sp>
      <p:sp>
        <p:nvSpPr>
          <p:cNvPr id="36" name="Oval 35"/>
          <p:cNvSpPr>
            <a:spLocks noChangeAspect="1"/>
          </p:cNvSpPr>
          <p:nvPr/>
        </p:nvSpPr>
        <p:spPr>
          <a:xfrm>
            <a:off x="1348349" y="2112699"/>
            <a:ext cx="882282" cy="846181"/>
          </a:xfrm>
          <a:prstGeom prst="ellipse">
            <a:avLst/>
          </a:prstGeom>
          <a:solidFill>
            <a:srgbClr val="6C2463"/>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en-GB" dirty="0" smtClean="0"/>
              <a:t>12% </a:t>
            </a:r>
            <a:endParaRPr lang="en-GB" dirty="0"/>
          </a:p>
        </p:txBody>
      </p:sp>
      <p:sp>
        <p:nvSpPr>
          <p:cNvPr id="37" name="TextBox 36"/>
          <p:cNvSpPr txBox="1"/>
          <p:nvPr/>
        </p:nvSpPr>
        <p:spPr>
          <a:xfrm>
            <a:off x="6316554" y="3216769"/>
            <a:ext cx="2205608" cy="500137"/>
          </a:xfrm>
          <a:prstGeom prst="rect">
            <a:avLst/>
          </a:prstGeom>
          <a:noFill/>
          <a:ln w="3175">
            <a:noFill/>
          </a:ln>
        </p:spPr>
        <p:txBody>
          <a:bodyPr wrap="square" lIns="68580" tIns="34290" rIns="68580" bIns="34290" rtlCol="0">
            <a:spAutoFit/>
          </a:bodyPr>
          <a:lstStyle/>
          <a:p>
            <a:pPr algn="ctr"/>
            <a:r>
              <a:rPr lang="en-GB" sz="1400" dirty="0">
                <a:latin typeface="Trebuchet MS" panose="020B0603020202020204" pitchFamily="34" charset="0"/>
              </a:rPr>
              <a:t>Investigations about the NHS in England </a:t>
            </a:r>
          </a:p>
        </p:txBody>
      </p:sp>
      <p:sp>
        <p:nvSpPr>
          <p:cNvPr id="38" name="TextBox 37"/>
          <p:cNvSpPr txBox="1"/>
          <p:nvPr/>
        </p:nvSpPr>
        <p:spPr>
          <a:xfrm>
            <a:off x="816353" y="3216769"/>
            <a:ext cx="1896012" cy="931024"/>
          </a:xfrm>
          <a:prstGeom prst="rect">
            <a:avLst/>
          </a:prstGeom>
          <a:noFill/>
          <a:ln w="3175">
            <a:noFill/>
          </a:ln>
        </p:spPr>
        <p:txBody>
          <a:bodyPr wrap="square" lIns="68580" tIns="34290" rIns="68580" bIns="34290" rtlCol="0">
            <a:spAutoFit/>
          </a:bodyPr>
          <a:lstStyle/>
          <a:p>
            <a:pPr algn="ctr"/>
            <a:r>
              <a:rPr lang="en-GB" sz="1400" dirty="0">
                <a:latin typeface="Trebuchet MS" panose="020B0603020202020204" pitchFamily="34" charset="0"/>
              </a:rPr>
              <a:t>Investigations about UK government departments and public organisations  </a:t>
            </a:r>
          </a:p>
        </p:txBody>
      </p:sp>
      <p:pic>
        <p:nvPicPr>
          <p:cNvPr id="39" name="Picture 38"/>
          <p:cNvPicPr>
            <a:picLocks noChangeAspect="1"/>
          </p:cNvPicPr>
          <p:nvPr/>
        </p:nvPicPr>
        <p:blipFill>
          <a:blip r:embed="rId4"/>
          <a:stretch>
            <a:fillRect/>
          </a:stretch>
        </p:blipFill>
        <p:spPr>
          <a:xfrm>
            <a:off x="3812129" y="1024093"/>
            <a:ext cx="1498104" cy="1226271"/>
          </a:xfrm>
          <a:prstGeom prst="rect">
            <a:avLst/>
          </a:prstGeom>
          <a:ln w="3175">
            <a:noFill/>
          </a:ln>
        </p:spPr>
      </p:pic>
    </p:spTree>
    <p:extLst>
      <p:ext uri="{BB962C8B-B14F-4D97-AF65-F5344CB8AC3E}">
        <p14:creationId xmlns:p14="http://schemas.microsoft.com/office/powerpoint/2010/main" val="227561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539552" y="270924"/>
            <a:ext cx="7931224" cy="576064"/>
          </a:xfrm>
        </p:spPr>
        <p:txBody>
          <a:bodyPr/>
          <a:lstStyle/>
          <a:p>
            <a:r>
              <a:rPr lang="en-GB" dirty="0" smtClean="0"/>
              <a:t>Our casework process </a:t>
            </a:r>
            <a:br>
              <a:rPr lang="en-GB" dirty="0" smtClean="0"/>
            </a:br>
            <a:r>
              <a:rPr lang="en-GB" dirty="0" smtClean="0"/>
              <a:t>Investigation</a:t>
            </a:r>
            <a:endParaRPr lang="en-GB" dirty="0"/>
          </a:p>
        </p:txBody>
      </p:sp>
      <p:sp>
        <p:nvSpPr>
          <p:cNvPr id="2" name="TextBox 1"/>
          <p:cNvSpPr txBox="1"/>
          <p:nvPr/>
        </p:nvSpPr>
        <p:spPr>
          <a:xfrm>
            <a:off x="755576" y="1347614"/>
            <a:ext cx="6192688" cy="3200876"/>
          </a:xfrm>
          <a:prstGeom prst="rect">
            <a:avLst/>
          </a:prstGeom>
          <a:noFill/>
        </p:spPr>
        <p:txBody>
          <a:bodyPr wrap="square" rtlCol="0">
            <a:spAutoFit/>
          </a:bodyPr>
          <a:lstStyle/>
          <a:p>
            <a:pPr marL="342900" indent="-342900">
              <a:buFont typeface="Arial" panose="020B0604020202020204" pitchFamily="34" charset="0"/>
              <a:buChar char="•"/>
            </a:pPr>
            <a:r>
              <a:rPr lang="en-GB" sz="2000" b="1" dirty="0">
                <a:latin typeface="Trebuchet MS" panose="020B0603020202020204" pitchFamily="34" charset="0"/>
              </a:rPr>
              <a:t>Our approach</a:t>
            </a:r>
          </a:p>
          <a:p>
            <a:r>
              <a:rPr lang="en-GB" i="1" dirty="0">
                <a:latin typeface="Trebuchet MS" panose="020B0603020202020204" pitchFamily="34" charset="0"/>
              </a:rPr>
              <a:t>(look to see if what happened was in keeping                     </a:t>
            </a:r>
            <a:endParaRPr lang="en-GB" i="1" dirty="0" smtClean="0">
              <a:latin typeface="Trebuchet MS" panose="020B0603020202020204" pitchFamily="34" charset="0"/>
            </a:endParaRPr>
          </a:p>
          <a:p>
            <a:r>
              <a:rPr lang="en-GB" i="1" dirty="0" smtClean="0">
                <a:latin typeface="Trebuchet MS" panose="020B0603020202020204" pitchFamily="34" charset="0"/>
              </a:rPr>
              <a:t>with </a:t>
            </a:r>
            <a:r>
              <a:rPr lang="en-GB" i="1" dirty="0">
                <a:latin typeface="Trebuchet MS" panose="020B0603020202020204" pitchFamily="34" charset="0"/>
              </a:rPr>
              <a:t>relevant regulations, standards, policies,  </a:t>
            </a:r>
            <a:endParaRPr lang="en-GB" i="1" dirty="0" smtClean="0">
              <a:latin typeface="Trebuchet MS" panose="020B0603020202020204" pitchFamily="34" charset="0"/>
            </a:endParaRPr>
          </a:p>
          <a:p>
            <a:r>
              <a:rPr lang="en-GB" i="1" dirty="0" smtClean="0">
                <a:latin typeface="Trebuchet MS" panose="020B0603020202020204" pitchFamily="34" charset="0"/>
              </a:rPr>
              <a:t>and </a:t>
            </a:r>
            <a:r>
              <a:rPr lang="en-GB" i="1" dirty="0">
                <a:latin typeface="Trebuchet MS" panose="020B0603020202020204" pitchFamily="34" charset="0"/>
              </a:rPr>
              <a:t>published guidance.)</a:t>
            </a:r>
          </a:p>
          <a:p>
            <a:endParaRPr lang="en-GB" i="1" dirty="0">
              <a:latin typeface="Trebuchet MS" panose="020B0603020202020204" pitchFamily="34" charset="0"/>
            </a:endParaRPr>
          </a:p>
          <a:p>
            <a:pPr marL="342900" indent="-342900">
              <a:buFont typeface="Arial" panose="020B0604020202020204" pitchFamily="34" charset="0"/>
              <a:buChar char="•"/>
            </a:pPr>
            <a:r>
              <a:rPr lang="en-GB" sz="2000" b="1" dirty="0">
                <a:latin typeface="Trebuchet MS" panose="020B0603020202020204" pitchFamily="34" charset="0"/>
              </a:rPr>
              <a:t>Our decision</a:t>
            </a:r>
          </a:p>
          <a:p>
            <a:r>
              <a:rPr lang="en-GB" i="1" dirty="0">
                <a:latin typeface="Trebuchet MS" panose="020B0603020202020204" pitchFamily="34" charset="0"/>
              </a:rPr>
              <a:t>(If it wasn’t, we look to see how significant the shortfall is and what impact it has had and, if it has caused hardship or injustice, has that already been remedied by the organisation.)</a:t>
            </a:r>
          </a:p>
          <a:p>
            <a:endParaRPr lang="en-GB" dirty="0"/>
          </a:p>
        </p:txBody>
      </p:sp>
      <p:pic>
        <p:nvPicPr>
          <p:cNvPr id="4" name="Picture 2" descr="C:\Users\tomlinsonl\AppData\Local\Microsoft\Windows\Temporary Internet Files\Content.Outlook\6MVMGCU5\F5Q3TP7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1217016"/>
            <a:ext cx="1843405" cy="1728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0940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715396" y="727970"/>
            <a:ext cx="7931224" cy="576064"/>
          </a:xfrm>
        </p:spPr>
        <p:txBody>
          <a:bodyPr/>
          <a:lstStyle/>
          <a:p>
            <a:r>
              <a:rPr lang="en-GB" dirty="0" smtClean="0"/>
              <a:t>The Ombudsman’s Clinical Standard</a:t>
            </a:r>
            <a:endParaRPr lang="en-GB" dirty="0"/>
          </a:p>
        </p:txBody>
      </p:sp>
      <p:sp>
        <p:nvSpPr>
          <p:cNvPr id="2" name="TextBox 1"/>
          <p:cNvSpPr txBox="1"/>
          <p:nvPr/>
        </p:nvSpPr>
        <p:spPr>
          <a:xfrm>
            <a:off x="685510" y="1439654"/>
            <a:ext cx="5616624" cy="3416320"/>
          </a:xfrm>
          <a:prstGeom prst="rect">
            <a:avLst/>
          </a:prstGeom>
          <a:noFill/>
        </p:spPr>
        <p:txBody>
          <a:bodyPr wrap="square" rtlCol="0">
            <a:spAutoFit/>
          </a:bodyPr>
          <a:lstStyle/>
          <a:p>
            <a:r>
              <a:rPr lang="en-GB" dirty="0">
                <a:latin typeface="Trebuchet MS" panose="020B0603020202020204" pitchFamily="34" charset="0"/>
              </a:rPr>
              <a:t>Focus on establishing what would have  </a:t>
            </a:r>
            <a:endParaRPr lang="en-GB" dirty="0" smtClean="0">
              <a:latin typeface="Trebuchet MS" panose="020B0603020202020204" pitchFamily="34" charset="0"/>
            </a:endParaRPr>
          </a:p>
          <a:p>
            <a:r>
              <a:rPr lang="en-GB" dirty="0" smtClean="0">
                <a:latin typeface="Trebuchet MS" panose="020B0603020202020204" pitchFamily="34" charset="0"/>
              </a:rPr>
              <a:t>been </a:t>
            </a:r>
            <a:r>
              <a:rPr lang="en-GB" dirty="0">
                <a:latin typeface="Trebuchet MS" panose="020B0603020202020204" pitchFamily="34" charset="0"/>
              </a:rPr>
              <a:t>‘</a:t>
            </a:r>
            <a:r>
              <a:rPr lang="en-GB" b="1" i="1" dirty="0">
                <a:latin typeface="Trebuchet MS" panose="020B0603020202020204" pitchFamily="34" charset="0"/>
              </a:rPr>
              <a:t>good clinical care and treatment</a:t>
            </a:r>
            <a:r>
              <a:rPr lang="en-GB" dirty="0">
                <a:latin typeface="Trebuchet MS" panose="020B0603020202020204" pitchFamily="34" charset="0"/>
              </a:rPr>
              <a:t>’                           </a:t>
            </a:r>
            <a:endParaRPr lang="en-GB" dirty="0" smtClean="0">
              <a:latin typeface="Trebuchet MS" panose="020B0603020202020204" pitchFamily="34" charset="0"/>
            </a:endParaRPr>
          </a:p>
          <a:p>
            <a:r>
              <a:rPr lang="en-GB" dirty="0" smtClean="0">
                <a:latin typeface="Trebuchet MS" panose="020B0603020202020204" pitchFamily="34" charset="0"/>
              </a:rPr>
              <a:t>at </a:t>
            </a:r>
            <a:r>
              <a:rPr lang="en-GB" dirty="0">
                <a:latin typeface="Trebuchet MS" panose="020B0603020202020204" pitchFamily="34" charset="0"/>
              </a:rPr>
              <a:t>the time</a:t>
            </a:r>
          </a:p>
          <a:p>
            <a:pPr marL="342900" indent="-342900">
              <a:buFont typeface="Arial" panose="020B0604020202020204" pitchFamily="34" charset="0"/>
              <a:buChar char="•"/>
            </a:pPr>
            <a:r>
              <a:rPr lang="en-GB" dirty="0">
                <a:latin typeface="Trebuchet MS" panose="020B0603020202020204" pitchFamily="34" charset="0"/>
              </a:rPr>
              <a:t>Standards, guidance, pathways, policy,        </a:t>
            </a:r>
            <a:endParaRPr lang="en-GB" dirty="0" smtClean="0">
              <a:latin typeface="Trebuchet MS" panose="020B0603020202020204" pitchFamily="34" charset="0"/>
            </a:endParaRPr>
          </a:p>
          <a:p>
            <a:r>
              <a:rPr lang="en-GB" dirty="0" smtClean="0">
                <a:latin typeface="Trebuchet MS" panose="020B0603020202020204" pitchFamily="34" charset="0"/>
              </a:rPr>
              <a:t>local </a:t>
            </a:r>
            <a:r>
              <a:rPr lang="en-GB" dirty="0">
                <a:latin typeface="Trebuchet MS" panose="020B0603020202020204" pitchFamily="34" charset="0"/>
              </a:rPr>
              <a:t>procedures, protocols, scientific evidence</a:t>
            </a:r>
          </a:p>
          <a:p>
            <a:endParaRPr lang="en-GB" dirty="0">
              <a:latin typeface="Trebuchet MS" panose="020B0603020202020204" pitchFamily="34" charset="0"/>
            </a:endParaRPr>
          </a:p>
          <a:p>
            <a:r>
              <a:rPr lang="en-GB" dirty="0">
                <a:latin typeface="Trebuchet MS" panose="020B0603020202020204" pitchFamily="34" charset="0"/>
              </a:rPr>
              <a:t>Aim – to drive improvements in public </a:t>
            </a:r>
            <a:r>
              <a:rPr lang="en-GB" dirty="0" smtClean="0">
                <a:latin typeface="Trebuchet MS" panose="020B0603020202020204" pitchFamily="34" charset="0"/>
              </a:rPr>
              <a:t>services</a:t>
            </a:r>
          </a:p>
          <a:p>
            <a:endParaRPr lang="en-GB" dirty="0">
              <a:latin typeface="Trebuchet MS" panose="020B0603020202020204" pitchFamily="34" charset="0"/>
            </a:endParaRPr>
          </a:p>
          <a:p>
            <a:r>
              <a:rPr lang="en-GB" dirty="0">
                <a:latin typeface="Trebuchet MS" panose="020B0603020202020204" pitchFamily="34" charset="0"/>
              </a:rPr>
              <a:t>Ensuring we give organisations an early opportunity to tell us what lay behind the </a:t>
            </a:r>
            <a:r>
              <a:rPr lang="en-GB" dirty="0" smtClean="0">
                <a:latin typeface="Trebuchet MS" panose="020B0603020202020204" pitchFamily="34" charset="0"/>
              </a:rPr>
              <a:t>clinical decision </a:t>
            </a:r>
            <a:r>
              <a:rPr lang="en-GB" dirty="0">
                <a:latin typeface="Trebuchet MS" panose="020B0603020202020204" pitchFamily="34" charset="0"/>
              </a:rPr>
              <a:t>making</a:t>
            </a:r>
          </a:p>
          <a:p>
            <a:endParaRPr lang="en-GB"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02134" y="1491630"/>
            <a:ext cx="2304256" cy="3024336"/>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56511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683568" y="414514"/>
            <a:ext cx="7931224" cy="857250"/>
          </a:xfrm>
        </p:spPr>
        <p:txBody>
          <a:bodyPr/>
          <a:lstStyle/>
          <a:p>
            <a:r>
              <a:rPr lang="en-GB" dirty="0" smtClean="0"/>
              <a:t>The local investigation</a:t>
            </a:r>
            <a:br>
              <a:rPr lang="en-GB" dirty="0" smtClean="0"/>
            </a:br>
            <a:r>
              <a:rPr lang="en-GB" i="1" dirty="0" smtClean="0"/>
              <a:t>Getting it right first time</a:t>
            </a:r>
            <a:endParaRPr lang="en-GB" dirty="0"/>
          </a:p>
        </p:txBody>
      </p:sp>
      <p:sp>
        <p:nvSpPr>
          <p:cNvPr id="2" name="TextBox 1"/>
          <p:cNvSpPr txBox="1"/>
          <p:nvPr/>
        </p:nvSpPr>
        <p:spPr>
          <a:xfrm>
            <a:off x="611560" y="1563638"/>
            <a:ext cx="6480720" cy="2862322"/>
          </a:xfrm>
          <a:prstGeom prst="rect">
            <a:avLst/>
          </a:prstGeom>
          <a:noFill/>
        </p:spPr>
        <p:txBody>
          <a:bodyPr wrap="square" rtlCol="0">
            <a:spAutoFit/>
          </a:bodyPr>
          <a:lstStyle/>
          <a:p>
            <a:r>
              <a:rPr lang="en-GB" b="1" dirty="0" smtClean="0">
                <a:latin typeface="Trebuchet MS" panose="020B0603020202020204" pitchFamily="34" charset="0"/>
              </a:rPr>
              <a:t>What people want in decision making</a:t>
            </a:r>
          </a:p>
          <a:p>
            <a:endParaRPr lang="en-GB" b="1" dirty="0">
              <a:latin typeface="Trebuchet MS" panose="020B0603020202020204" pitchFamily="34" charset="0"/>
            </a:endParaRPr>
          </a:p>
          <a:p>
            <a:pPr marL="285750" indent="-285750">
              <a:buFont typeface="Arial" panose="020B0604020202020204" pitchFamily="34" charset="0"/>
              <a:buChar char="•"/>
            </a:pPr>
            <a:r>
              <a:rPr lang="en-GB" sz="1600" dirty="0" smtClean="0">
                <a:latin typeface="Trebuchet MS" panose="020B0603020202020204" pitchFamily="34" charset="0"/>
              </a:rPr>
              <a:t>A real opportunity to be heard and input into process before decision is made.</a:t>
            </a:r>
          </a:p>
          <a:p>
            <a:endParaRPr lang="en-GB" sz="1600" dirty="0" smtClean="0">
              <a:latin typeface="Trebuchet MS" panose="020B0603020202020204" pitchFamily="34" charset="0"/>
            </a:endParaRPr>
          </a:p>
          <a:p>
            <a:pPr marL="285750" indent="-285750">
              <a:buFont typeface="Arial" panose="020B0604020202020204" pitchFamily="34" charset="0"/>
              <a:buChar char="•"/>
            </a:pPr>
            <a:r>
              <a:rPr lang="en-GB" sz="1600" dirty="0" smtClean="0">
                <a:latin typeface="Trebuchet MS" panose="020B0603020202020204" pitchFamily="34" charset="0"/>
              </a:rPr>
              <a:t>To see how decisions are made via clear, understandable and transparent rules.</a:t>
            </a:r>
          </a:p>
          <a:p>
            <a:endParaRPr lang="en-GB" sz="1600" dirty="0" smtClean="0">
              <a:latin typeface="Trebuchet MS" panose="020B0603020202020204" pitchFamily="34" charset="0"/>
            </a:endParaRPr>
          </a:p>
          <a:p>
            <a:pPr marL="285750" indent="-285750">
              <a:buFont typeface="Arial" panose="020B0604020202020204" pitchFamily="34" charset="0"/>
              <a:buChar char="•"/>
            </a:pPr>
            <a:r>
              <a:rPr lang="en-GB" sz="1600" dirty="0" smtClean="0">
                <a:latin typeface="Trebuchet MS" panose="020B0603020202020204" pitchFamily="34" charset="0"/>
              </a:rPr>
              <a:t>For complaint handlers to show they’re acting sensitively and impartially- by basing decisions on objective information and appropriate criteria. </a:t>
            </a:r>
            <a:endParaRPr lang="en-GB" sz="1600" dirty="0">
              <a:latin typeface="Trebuchet MS" panose="020B0603020202020204" pitchFamily="34" charset="0"/>
            </a:endParaRPr>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r="43813"/>
          <a:stretch/>
        </p:blipFill>
        <p:spPr>
          <a:xfrm>
            <a:off x="6434198" y="2611965"/>
            <a:ext cx="2709802" cy="2105869"/>
          </a:xfrm>
          <a:prstGeom prst="rect">
            <a:avLst/>
          </a:prstGeom>
        </p:spPr>
      </p:pic>
    </p:spTree>
    <p:extLst>
      <p:ext uri="{BB962C8B-B14F-4D97-AF65-F5344CB8AC3E}">
        <p14:creationId xmlns:p14="http://schemas.microsoft.com/office/powerpoint/2010/main" val="30064572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611560" y="483518"/>
            <a:ext cx="7931224" cy="857250"/>
          </a:xfrm>
        </p:spPr>
        <p:txBody>
          <a:bodyPr/>
          <a:lstStyle/>
          <a:p>
            <a:r>
              <a:rPr lang="en-GB" dirty="0" smtClean="0"/>
              <a:t>Case study 1</a:t>
            </a:r>
            <a:endParaRPr lang="en-GB" dirty="0"/>
          </a:p>
        </p:txBody>
      </p:sp>
      <p:sp>
        <p:nvSpPr>
          <p:cNvPr id="3" name="TextBox 2"/>
          <p:cNvSpPr txBox="1"/>
          <p:nvPr/>
        </p:nvSpPr>
        <p:spPr>
          <a:xfrm>
            <a:off x="899592" y="1779619"/>
            <a:ext cx="5832648" cy="2308324"/>
          </a:xfrm>
          <a:prstGeom prst="rect">
            <a:avLst/>
          </a:prstGeom>
          <a:noFill/>
        </p:spPr>
        <p:txBody>
          <a:bodyPr wrap="square" rtlCol="0">
            <a:spAutoFit/>
          </a:bodyPr>
          <a:lstStyle/>
          <a:p>
            <a:r>
              <a:rPr lang="en-GB" dirty="0">
                <a:latin typeface="Trebuchet MS" panose="020B0603020202020204" pitchFamily="34" charset="0"/>
              </a:rPr>
              <a:t>Ms B is intolerant to Ibuprofen. She complains that a GP prescribed her Naproxen for her hand pain.  She says this caused additional pain and stomach ulcers.  </a:t>
            </a:r>
          </a:p>
          <a:p>
            <a:r>
              <a:rPr lang="en-GB" dirty="0">
                <a:latin typeface="Trebuchet MS" panose="020B0603020202020204" pitchFamily="34" charset="0"/>
              </a:rPr>
              <a:t>Three weeks later she returned to the Practice and saw a different GP who prescribed her Codeine.  Following this her symptoms gradually resolved over 3 months.</a:t>
            </a:r>
          </a:p>
          <a:p>
            <a:endParaRPr lang="en-GB" dirty="0">
              <a:latin typeface="Trebuchet MS" panose="020B0603020202020204" pitchFamily="34" charset="0"/>
            </a:endParaRPr>
          </a:p>
        </p:txBody>
      </p:sp>
    </p:spTree>
    <p:extLst>
      <p:ext uri="{BB962C8B-B14F-4D97-AF65-F5344CB8AC3E}">
        <p14:creationId xmlns:p14="http://schemas.microsoft.com/office/powerpoint/2010/main" val="3218959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575700" y="483518"/>
            <a:ext cx="7931224" cy="857250"/>
          </a:xfrm>
        </p:spPr>
        <p:txBody>
          <a:bodyPr/>
          <a:lstStyle/>
          <a:p>
            <a:r>
              <a:rPr lang="en-GB" dirty="0" smtClean="0"/>
              <a:t>Case study 1- relevant guidance</a:t>
            </a:r>
            <a:endParaRPr lang="en-GB" dirty="0"/>
          </a:p>
        </p:txBody>
      </p:sp>
      <p:sp>
        <p:nvSpPr>
          <p:cNvPr id="2" name="TextBox 1"/>
          <p:cNvSpPr txBox="1"/>
          <p:nvPr/>
        </p:nvSpPr>
        <p:spPr>
          <a:xfrm>
            <a:off x="1331640" y="1779662"/>
            <a:ext cx="7200800" cy="2585323"/>
          </a:xfrm>
          <a:prstGeom prst="rect">
            <a:avLst/>
          </a:prstGeom>
          <a:noFill/>
        </p:spPr>
        <p:txBody>
          <a:bodyPr wrap="square" rtlCol="0">
            <a:spAutoFit/>
          </a:bodyPr>
          <a:lstStyle/>
          <a:p>
            <a:pPr marL="285750" indent="-285750">
              <a:buFont typeface="Arial" panose="020B0604020202020204" pitchFamily="34" charset="0"/>
              <a:buChar char="•"/>
            </a:pPr>
            <a:r>
              <a:rPr lang="en-GB" b="1" dirty="0">
                <a:latin typeface="Trebuchet MS" panose="020B0603020202020204" pitchFamily="34" charset="0"/>
              </a:rPr>
              <a:t>NICE Clinical Knowledge Summaries section on NSAIDs; - prescribing issues.</a:t>
            </a:r>
          </a:p>
          <a:p>
            <a:pPr marL="285750" indent="-285750">
              <a:buFont typeface="Arial" panose="020B0604020202020204" pitchFamily="34" charset="0"/>
              <a:buChar char="•"/>
            </a:pPr>
            <a:r>
              <a:rPr lang="en-GB" b="1" dirty="0">
                <a:latin typeface="Trebuchet MS" panose="020B0603020202020204" pitchFamily="34" charset="0"/>
              </a:rPr>
              <a:t>Good Practice in Prescribing and Managing Medicines and Devices – para 24</a:t>
            </a:r>
          </a:p>
          <a:p>
            <a:r>
              <a:rPr lang="en-GB" dirty="0">
                <a:latin typeface="Trebuchet MS" panose="020B0603020202020204" pitchFamily="34" charset="0"/>
              </a:rPr>
              <a:t>	“You should reach agreement with the patient on </a:t>
            </a:r>
            <a:r>
              <a:rPr lang="en-GB" dirty="0" smtClean="0">
                <a:latin typeface="Trebuchet MS" panose="020B0603020202020204" pitchFamily="34" charset="0"/>
              </a:rPr>
              <a:t>the            treatment </a:t>
            </a:r>
            <a:r>
              <a:rPr lang="en-GB" dirty="0">
                <a:latin typeface="Trebuchet MS" panose="020B0603020202020204" pitchFamily="34" charset="0"/>
              </a:rPr>
              <a:t>proposed explaining: a) the likely </a:t>
            </a:r>
            <a:r>
              <a:rPr lang="en-GB" dirty="0" smtClean="0">
                <a:latin typeface="Trebuchet MS" panose="020B0603020202020204" pitchFamily="34" charset="0"/>
              </a:rPr>
              <a:t>benefits</a:t>
            </a:r>
            <a:r>
              <a:rPr lang="en-GB" dirty="0">
                <a:latin typeface="Trebuchet MS" panose="020B0603020202020204" pitchFamily="34" charset="0"/>
              </a:rPr>
              <a:t>, risks and </a:t>
            </a:r>
            <a:r>
              <a:rPr lang="en-GB" dirty="0" smtClean="0">
                <a:latin typeface="Trebuchet MS" panose="020B0603020202020204" pitchFamily="34" charset="0"/>
              </a:rPr>
              <a:t>   burdens</a:t>
            </a:r>
            <a:r>
              <a:rPr lang="en-GB" dirty="0">
                <a:latin typeface="Trebuchet MS" panose="020B0603020202020204" pitchFamily="34" charset="0"/>
              </a:rPr>
              <a:t>, including serious </a:t>
            </a:r>
            <a:r>
              <a:rPr lang="en-GB" dirty="0" smtClean="0">
                <a:latin typeface="Trebuchet MS" panose="020B0603020202020204" pitchFamily="34" charset="0"/>
              </a:rPr>
              <a:t>and common </a:t>
            </a:r>
            <a:r>
              <a:rPr lang="en-GB" dirty="0">
                <a:latin typeface="Trebuchet MS" panose="020B0603020202020204" pitchFamily="34" charset="0"/>
              </a:rPr>
              <a:t>side effects b) what to do in the event of </a:t>
            </a:r>
            <a:r>
              <a:rPr lang="en-GB" dirty="0" smtClean="0">
                <a:latin typeface="Trebuchet MS" panose="020B0603020202020204" pitchFamily="34" charset="0"/>
              </a:rPr>
              <a:t>a </a:t>
            </a:r>
            <a:r>
              <a:rPr lang="en-GB" dirty="0">
                <a:latin typeface="Trebuchet MS" panose="020B0603020202020204" pitchFamily="34" charset="0"/>
              </a:rPr>
              <a:t>side effect or recurrence of the condition.”</a:t>
            </a:r>
            <a:endParaRPr lang="en-GB" b="1" dirty="0">
              <a:latin typeface="Trebuchet MS" panose="020B0603020202020204" pitchFamily="34" charset="0"/>
            </a:endParaRPr>
          </a:p>
          <a:p>
            <a:endParaRPr lang="en-GB" dirty="0"/>
          </a:p>
        </p:txBody>
      </p:sp>
    </p:spTree>
    <p:extLst>
      <p:ext uri="{BB962C8B-B14F-4D97-AF65-F5344CB8AC3E}">
        <p14:creationId xmlns:p14="http://schemas.microsoft.com/office/powerpoint/2010/main" val="3949074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376" y="339502"/>
            <a:ext cx="7931224" cy="857250"/>
          </a:xfrm>
        </p:spPr>
        <p:txBody>
          <a:bodyPr/>
          <a:lstStyle/>
          <a:p>
            <a:r>
              <a:rPr lang="en-GB" dirty="0" smtClean="0"/>
              <a:t>Case study 1- outcome</a:t>
            </a:r>
            <a:endParaRPr lang="en-GB" dirty="0"/>
          </a:p>
        </p:txBody>
      </p:sp>
      <p:sp>
        <p:nvSpPr>
          <p:cNvPr id="2" name="TextBox 1"/>
          <p:cNvSpPr txBox="1"/>
          <p:nvPr/>
        </p:nvSpPr>
        <p:spPr>
          <a:xfrm>
            <a:off x="827584" y="1563638"/>
            <a:ext cx="6840760" cy="2308324"/>
          </a:xfrm>
          <a:prstGeom prst="rect">
            <a:avLst/>
          </a:prstGeom>
          <a:noFill/>
        </p:spPr>
        <p:txBody>
          <a:bodyPr wrap="square" rtlCol="0">
            <a:spAutoFit/>
          </a:bodyPr>
          <a:lstStyle/>
          <a:p>
            <a:pPr>
              <a:buFont typeface="Arial" panose="020B0604020202020204" pitchFamily="34" charset="0"/>
              <a:buChar char="•"/>
            </a:pPr>
            <a:r>
              <a:rPr lang="en-GB" dirty="0">
                <a:latin typeface="Trebuchet MS" panose="020B0603020202020204" pitchFamily="34" charset="0"/>
              </a:rPr>
              <a:t>Ms B was prescribed an appropriate alternate NSAID and given appropriate advice about the risks.</a:t>
            </a:r>
          </a:p>
          <a:p>
            <a:pPr>
              <a:buFont typeface="Arial" panose="020B0604020202020204" pitchFamily="34" charset="0"/>
              <a:buChar char="•"/>
            </a:pPr>
            <a:r>
              <a:rPr lang="en-GB" dirty="0">
                <a:latin typeface="Trebuchet MS" panose="020B0603020202020204" pitchFamily="34" charset="0"/>
              </a:rPr>
              <a:t>Ms B was low risk for developing stomach damage due to taking an NSAID – a PPI was not needed.</a:t>
            </a:r>
          </a:p>
          <a:p>
            <a:pPr>
              <a:buFont typeface="Arial" panose="020B0604020202020204" pitchFamily="34" charset="0"/>
              <a:buChar char="•"/>
            </a:pPr>
            <a:r>
              <a:rPr lang="en-GB" dirty="0">
                <a:latin typeface="Trebuchet MS" panose="020B0603020202020204" pitchFamily="34" charset="0"/>
              </a:rPr>
              <a:t>The GP Practice provided a clear response explaining the rationale for the clinical decision making and offered a meeting with the patient.</a:t>
            </a:r>
          </a:p>
          <a:p>
            <a:endParaRPr lang="en-GB" dirty="0">
              <a:latin typeface="Trebuchet MS" panose="020B0603020202020204" pitchFamily="34" charset="0"/>
            </a:endParaRPr>
          </a:p>
        </p:txBody>
      </p:sp>
    </p:spTree>
    <p:extLst>
      <p:ext uri="{BB962C8B-B14F-4D97-AF65-F5344CB8AC3E}">
        <p14:creationId xmlns:p14="http://schemas.microsoft.com/office/powerpoint/2010/main" val="3986833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PHSO PowerPoint template - Wide Screen Light Purple 2019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HSO PowerPoint template - Wide Screen 16-9-2018-Light Purple 2019" id="{8B9A1F27-807F-47A0-A4AC-44C00C164AE9}" vid="{3B3D048A-67FB-4864-AFA9-BA1FF6A8AB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PHSO Document" ma:contentTypeID="0x010100C54069723B89A741AD94A0B25FD69D490200503C89145360A8499AFFF838F0955AD3" ma:contentTypeVersion="6" ma:contentTypeDescription="Create a new document." ma:contentTypeScope="" ma:versionID="f2e81c68081458390e3b6cd877bb5c0c">
  <xsd:schema xmlns:xsd="http://www.w3.org/2001/XMLSchema" xmlns:xs="http://www.w3.org/2001/XMLSchema" xmlns:p="http://schemas.microsoft.com/office/2006/metadata/properties" xmlns:ns1="http://schemas.microsoft.com/sharepoint/v3" xmlns:ns3="405d39a9-4348-4266-ae85-8d9f32053936" xmlns:ns4="http://schemas.microsoft.com/sharepoint/v4" targetNamespace="http://schemas.microsoft.com/office/2006/metadata/properties" ma:root="true" ma:fieldsID="d3877e98b96609c93398e011a5a3b8a6" ns1:_="" ns3:_="" ns4:_="">
    <xsd:import namespace="http://schemas.microsoft.com/sharepoint/v3"/>
    <xsd:import namespace="405d39a9-4348-4266-ae85-8d9f32053936"/>
    <xsd:import namespace="http://schemas.microsoft.com/sharepoint/v4"/>
    <xsd:element name="properties">
      <xsd:complexType>
        <xsd:sequence>
          <xsd:element name="documentManagement">
            <xsd:complexType>
              <xsd:all>
                <xsd:element ref="ns3:_dlc_DocId" minOccurs="0"/>
                <xsd:element ref="ns3:_dlc_DocIdUrl" minOccurs="0"/>
                <xsd:element ref="ns3:_dlc_DocIdPersistId" minOccurs="0"/>
                <xsd:element ref="ns1:_dlc_ExpireDateSaved" minOccurs="0"/>
                <xsd:element ref="ns1:_dlc_ExpireDate" minOccurs="0"/>
                <xsd:element ref="ns1:_dlc_Exempt"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pireDateSaved" ma:index="11" nillable="true" ma:displayName="Original Expiration Date" ma:description="" ma:hidden="true" ma:internalName="_dlc_ExpireDateSaved" ma:readOnly="true">
      <xsd:simpleType>
        <xsd:restriction base="dms:DateTime"/>
      </xsd:simpleType>
    </xsd:element>
    <xsd:element name="_dlc_ExpireDate" ma:index="12" nillable="true" ma:displayName="Expiration Date" ma:description="" ma:hidden="true" ma:indexed="true" ma:internalName="_dlc_ExpireDate" ma:readOnly="true">
      <xsd:simpleType>
        <xsd:restriction base="dms:DateTime"/>
      </xsd:simpleType>
    </xsd:element>
    <xsd:element name="_dlc_Exempt" ma:index="13" nillable="true" ma:displayName="Exempt from Policy" ma:description=""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05d39a9-4348-4266-ae85-8d9f3205393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4"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405d39a9-4348-4266-ae85-8d9f32053936">D5RPAS5QYAPA-1477396957-9917</_dlc_DocId>
    <_dlc_DocIdUrl xmlns="405d39a9-4348-4266-ae85-8d9f32053936">
      <Url>http://sharepoint.opca-hsc.com/sites/ext/sa/_layouts/15/DocIdRedir.aspx?ID=D5RPAS5QYAPA-1477396957-9917</Url>
      <Description>D5RPAS5QYAPA-1477396957-9917</Description>
    </_dlc_DocIdUrl>
    <IconOverlay xmlns="http://schemas.microsoft.com/sharepoint/v4" xsi:nil="true"/>
  </documentManagement>
</p:properties>
</file>

<file path=customXml/itemProps1.xml><?xml version="1.0" encoding="utf-8"?>
<ds:datastoreItem xmlns:ds="http://schemas.openxmlformats.org/officeDocument/2006/customXml" ds:itemID="{3CCCE3D5-034B-4E82-8260-8ADD15BCCDC4}">
  <ds:schemaRefs>
    <ds:schemaRef ds:uri="http://schemas.microsoft.com/sharepoint/events"/>
  </ds:schemaRefs>
</ds:datastoreItem>
</file>

<file path=customXml/itemProps2.xml><?xml version="1.0" encoding="utf-8"?>
<ds:datastoreItem xmlns:ds="http://schemas.openxmlformats.org/officeDocument/2006/customXml" ds:itemID="{F5AB5B44-43A7-4DB6-B6F0-BE66F202DF55}">
  <ds:schemaRefs>
    <ds:schemaRef ds:uri="http://schemas.microsoft.com/sharepoint/v3/contenttype/forms"/>
  </ds:schemaRefs>
</ds:datastoreItem>
</file>

<file path=customXml/itemProps3.xml><?xml version="1.0" encoding="utf-8"?>
<ds:datastoreItem xmlns:ds="http://schemas.openxmlformats.org/officeDocument/2006/customXml" ds:itemID="{802BCDF6-6C7A-4C96-966A-8462480F75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05d39a9-4348-4266-ae85-8d9f32053936"/>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82C407DF-5EF8-473E-962C-D3D907B84306}">
  <ds:schemaRefs>
    <ds:schemaRef ds:uri="http://purl.org/dc/elements/1.1/"/>
    <ds:schemaRef ds:uri="http://schemas.microsoft.com/office/2006/metadata/properties"/>
    <ds:schemaRef ds:uri="405d39a9-4348-4266-ae85-8d9f32053936"/>
    <ds:schemaRef ds:uri="http://schemas.microsoft.com/sharepoint/v3"/>
    <ds:schemaRef ds:uri="http://schemas.microsoft.com/sharepoint/v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PHSO PowerPoint template - Wide Screen Light Purple 2019 (1)</Template>
  <TotalTime>244</TotalTime>
  <Words>3577</Words>
  <Application>Microsoft Office PowerPoint</Application>
  <PresentationFormat>On-screen Show (16:9)</PresentationFormat>
  <Paragraphs>284</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Gill Sans</vt:lpstr>
      <vt:lpstr>Traditional Arabic</vt:lpstr>
      <vt:lpstr>Trebuchet MS</vt:lpstr>
      <vt:lpstr>PHSO PowerPoint template - Wide Screen Light Purple 2019 (1)</vt:lpstr>
      <vt:lpstr>Understanding the Ombudsman’s Clinical Standard</vt:lpstr>
      <vt:lpstr>PowerPoint Presentation</vt:lpstr>
      <vt:lpstr>The role of PHSO</vt:lpstr>
      <vt:lpstr>Our casework process  Investigation</vt:lpstr>
      <vt:lpstr>The Ombudsman’s Clinical Standard</vt:lpstr>
      <vt:lpstr>The local investigation Getting it right first time</vt:lpstr>
      <vt:lpstr>Case study 1</vt:lpstr>
      <vt:lpstr>Case study 1- relevant guidance</vt:lpstr>
      <vt:lpstr>Case study 1- outcome</vt:lpstr>
      <vt:lpstr>Case study 2</vt:lpstr>
      <vt:lpstr>Case study 2- relevant guidance</vt:lpstr>
      <vt:lpstr>Case study 2- outcome</vt:lpstr>
      <vt:lpstr>Case study 3</vt:lpstr>
      <vt:lpstr>Case study 3- relevant guidance</vt:lpstr>
      <vt:lpstr>Case study 3- outcome</vt:lpstr>
      <vt:lpstr>The local investigation Getting it right first time</vt:lpstr>
      <vt:lpstr>Sharing learning Good local response</vt:lpstr>
      <vt:lpstr> Sharing learning   Good local response</vt:lpstr>
      <vt:lpstr>Sharing learning  Good local response</vt:lpstr>
      <vt:lpstr>Thank you</vt:lpstr>
    </vt:vector>
  </TitlesOfParts>
  <Company>Parliamentary and Health Service Ombudsman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 Guide</dc:title>
  <dc:creator>Larkin Laura</dc:creator>
  <cp:lastModifiedBy>Maloney James</cp:lastModifiedBy>
  <cp:revision>18</cp:revision>
  <dcterms:created xsi:type="dcterms:W3CDTF">2019-03-14T09:00:19Z</dcterms:created>
  <dcterms:modified xsi:type="dcterms:W3CDTF">2019-11-28T13:39:19Z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0x010100C54069723B89A741AD94A0B25FD69D490200503C89145360A8499AFFF838F0955AD3</vt:lpwstr>
  </property>
  <property fmtid="{D5CDD505-2E9C-101B-9397-08002B2CF9AE}" pid="3" name="_dlc_policyId">
    <vt:lpwstr/>
  </property>
  <property fmtid="{D5CDD505-2E9C-101B-9397-08002B2CF9AE}" pid="4" name="ItemRetentionFormula">
    <vt:lpwstr/>
  </property>
  <property fmtid="{D5CDD505-2E9C-101B-9397-08002B2CF9AE}" pid="5" name="_dlc_DocIdItemGuid">
    <vt:lpwstr>a8d9fe3f-859e-4808-a2de-360cd38d0859</vt:lpwstr>
  </property>
</Properties>
</file>