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303" r:id="rId13"/>
    <p:sldId id="30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173B0"/>
    <a:srgbClr val="29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>
      <p:cViewPr varScale="1">
        <p:scale>
          <a:sx n="55" d="100"/>
          <a:sy n="55" d="100"/>
        </p:scale>
        <p:origin x="389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3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83E-13CC-4223-B7BA-A957045996E8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01BB-2C9D-42DF-AF80-F7C189714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9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19FC-AEF0-44BF-BE55-EB6CF67C2201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2055-2397-4938-9020-A5FCFFE37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59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76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8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5778-A0C2-4E83-A724-737F85CB61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0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70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04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7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6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14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98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76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795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75806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27513"/>
            <a:ext cx="4286250" cy="504477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Name – Job title</a:t>
            </a:r>
          </a:p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4"/>
            <a:ext cx="3954462" cy="307538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0" lvl="0" indent="0">
              <a:buNone/>
            </a:pPr>
            <a:r>
              <a:rPr lang="en-US" sz="150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1" y="1167593"/>
            <a:ext cx="3887788" cy="307817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1800"/>
            </a:lvl1pPr>
            <a:lvl2pPr>
              <a:defRPr sz="21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8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1" y="4618781"/>
            <a:ext cx="1473023" cy="4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0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0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7" y="2931790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22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4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8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0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4"/>
            <a:ext cx="3954462" cy="307538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0" lvl="0" indent="0">
              <a:buNone/>
            </a:pPr>
            <a:r>
              <a:rPr lang="en-US" sz="150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1" y="1167593"/>
            <a:ext cx="3887788" cy="307817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1800"/>
            </a:lvl1pPr>
            <a:lvl2pPr>
              <a:defRPr sz="21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33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599E614-C491-4362-BA9B-8384BC497E1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9750" y="1168005"/>
            <a:ext cx="8135938" cy="280749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174A7C"/>
              </a:buClr>
              <a:buNone/>
              <a:defRPr sz="1800"/>
            </a:lvl1pPr>
            <a:lvl2pPr marL="342900" indent="0">
              <a:buClr>
                <a:srgbClr val="174A7C"/>
              </a:buClr>
              <a:buFontTx/>
              <a:buNone/>
              <a:defRPr sz="1800"/>
            </a:lvl2pPr>
            <a:lvl3pPr marL="819150" indent="-133350">
              <a:buClr>
                <a:srgbClr val="174A7C"/>
              </a:buClr>
              <a:buFont typeface="Arial" panose="020B0604020202020204" pitchFamily="34" charset="0"/>
              <a:buChar char="•"/>
              <a:defRPr sz="1500"/>
            </a:lvl3pPr>
            <a:lvl4pPr>
              <a:buClr>
                <a:srgbClr val="174A7C"/>
              </a:buClr>
              <a:defRPr sz="1400"/>
            </a:lvl4pPr>
            <a:lvl5pPr>
              <a:buClr>
                <a:srgbClr val="174A7C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50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974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1" y="4618781"/>
            <a:ext cx="1473023" cy="4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51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3D6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39552" y="4443958"/>
            <a:ext cx="3600400" cy="50447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1347614"/>
            <a:ext cx="5976664" cy="2232249"/>
          </a:xfrm>
        </p:spPr>
        <p:txBody>
          <a:bodyPr>
            <a:noAutofit/>
          </a:bodyPr>
          <a:lstStyle/>
          <a:p>
            <a:r>
              <a:rPr lang="en-US" sz="5400" dirty="0"/>
              <a:t>Understanding the work of </a:t>
            </a:r>
            <a:r>
              <a:rPr lang="en-US" sz="5400" dirty="0" smtClean="0"/>
              <a:t>PHSO</a:t>
            </a:r>
            <a:endParaRPr lang="en-GB" sz="5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3831785"/>
            <a:ext cx="3600400" cy="50405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393461"/>
            <a:ext cx="4896544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4173B0"/>
                </a:solidFill>
              </a:rPr>
              <a:t>PHSO casework process:</a:t>
            </a:r>
            <a:br>
              <a:rPr lang="en-GB" sz="3200" b="1" dirty="0" smtClean="0">
                <a:solidFill>
                  <a:srgbClr val="4173B0"/>
                </a:solidFill>
              </a:rPr>
            </a:br>
            <a:r>
              <a:rPr lang="en-GB" sz="3200" b="1" dirty="0" smtClean="0">
                <a:solidFill>
                  <a:srgbClr val="4173B0"/>
                </a:solidFill>
              </a:rPr>
              <a:t>Investigation</a:t>
            </a:r>
            <a:endParaRPr lang="en-GB" sz="3200" b="1" dirty="0">
              <a:solidFill>
                <a:srgbClr val="4173B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E614-C491-4362-BA9B-8384BC497E1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7654"/>
            <a:ext cx="1803140" cy="23980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835968" y="1572022"/>
            <a:ext cx="7488832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914400" rtl="0" eaLnBrk="1" latinLnBrk="0" hangingPunct="1">
              <a:spcBef>
                <a:spcPct val="20000"/>
              </a:spcBef>
              <a:buClr>
                <a:srgbClr val="174A7C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921260" y="1850715"/>
            <a:ext cx="4698740" cy="2490937"/>
          </a:xfrm>
        </p:spPr>
        <p:txBody>
          <a:bodyPr>
            <a:normAutofit lnSpcReduction="10000"/>
          </a:bodyPr>
          <a:lstStyle/>
          <a:p>
            <a:pPr>
              <a:buClr>
                <a:srgbClr val="4173B0"/>
              </a:buClr>
            </a:pPr>
            <a:r>
              <a:rPr lang="en-US" sz="1600" b="1" dirty="0" smtClean="0"/>
              <a:t>PHSO’s approach </a:t>
            </a:r>
            <a:endParaRPr lang="en-US" sz="1600" b="1" dirty="0"/>
          </a:p>
          <a:p>
            <a:pPr marL="0" indent="0">
              <a:buClr>
                <a:srgbClr val="4173B0"/>
              </a:buClr>
              <a:buNone/>
            </a:pPr>
            <a:r>
              <a:rPr lang="en-US" sz="1600" dirty="0" smtClean="0"/>
              <a:t>PHSO looks </a:t>
            </a:r>
            <a:r>
              <a:rPr lang="en-US" sz="1600" dirty="0"/>
              <a:t>to see if what happened was in keeping with relevant regulations, standards, policies and published guidance. </a:t>
            </a:r>
          </a:p>
          <a:p>
            <a:pPr marL="0" indent="0">
              <a:buClr>
                <a:srgbClr val="4173B0"/>
              </a:buClr>
              <a:buNone/>
            </a:pPr>
            <a:endParaRPr lang="en-US" sz="1600" dirty="0"/>
          </a:p>
          <a:p>
            <a:pPr>
              <a:buClr>
                <a:srgbClr val="4173B0"/>
              </a:buClr>
            </a:pPr>
            <a:r>
              <a:rPr lang="en-US" sz="1600" b="1" dirty="0" smtClean="0"/>
              <a:t>PHSO’s decision </a:t>
            </a:r>
            <a:endParaRPr lang="en-US" sz="1600" b="1" dirty="0"/>
          </a:p>
          <a:p>
            <a:pPr marL="0" indent="0">
              <a:buClr>
                <a:srgbClr val="4173B0"/>
              </a:buClr>
              <a:buNone/>
            </a:pPr>
            <a:r>
              <a:rPr lang="en-US" sz="1600" dirty="0"/>
              <a:t>If it wasn’t, </a:t>
            </a:r>
            <a:r>
              <a:rPr lang="en-US" sz="1600" dirty="0" smtClean="0"/>
              <a:t>they look </a:t>
            </a:r>
            <a:r>
              <a:rPr lang="en-US" sz="1600" dirty="0"/>
              <a:t>to see how significant the shortfall is and what impact it has had and, if it has caused hardship or injustice, has that already been remedied by the </a:t>
            </a:r>
            <a:r>
              <a:rPr lang="en-US" sz="1600" dirty="0" err="1"/>
              <a:t>organisation</a:t>
            </a:r>
            <a:r>
              <a:rPr lang="en-US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870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1059582"/>
            <a:ext cx="4896544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4173B0"/>
                </a:solidFill>
              </a:rPr>
              <a:t>Our </a:t>
            </a:r>
            <a:r>
              <a:rPr lang="en-GB" sz="3200" b="1" dirty="0" smtClean="0">
                <a:solidFill>
                  <a:srgbClr val="4173B0"/>
                </a:solidFill>
              </a:rPr>
              <a:t>casework process</a:t>
            </a:r>
            <a:br>
              <a:rPr lang="en-GB" sz="3200" b="1" dirty="0" smtClean="0">
                <a:solidFill>
                  <a:srgbClr val="4173B0"/>
                </a:solidFill>
              </a:rPr>
            </a:br>
            <a:r>
              <a:rPr lang="en-GB" sz="3200" b="1" dirty="0" smtClean="0">
                <a:solidFill>
                  <a:srgbClr val="4173B0"/>
                </a:solidFill>
              </a:rPr>
              <a:t>Investigation</a:t>
            </a:r>
            <a:endParaRPr lang="en-GB" sz="3200" b="1" dirty="0">
              <a:solidFill>
                <a:srgbClr val="4173B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9572" y="2355726"/>
            <a:ext cx="4824536" cy="152243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4173B0"/>
              </a:buClr>
            </a:pPr>
            <a:r>
              <a:rPr lang="en-GB" sz="1600" b="1" dirty="0"/>
              <a:t>Provisional view </a:t>
            </a:r>
          </a:p>
          <a:p>
            <a:pPr marL="342900" indent="-342900">
              <a:buClr>
                <a:srgbClr val="4173B0"/>
              </a:buClr>
            </a:pPr>
            <a:r>
              <a:rPr lang="en-GB" sz="1600" b="1" dirty="0"/>
              <a:t>Considering </a:t>
            </a:r>
            <a:r>
              <a:rPr lang="en-GB" sz="1600" b="1" dirty="0" smtClean="0"/>
              <a:t>comments</a:t>
            </a:r>
            <a:endParaRPr lang="en-GB" sz="1600" b="1" dirty="0"/>
          </a:p>
          <a:p>
            <a:pPr marL="342900" indent="-342900">
              <a:buClr>
                <a:srgbClr val="4173B0"/>
              </a:buClr>
            </a:pPr>
            <a:r>
              <a:rPr lang="en-GB" sz="1600" b="1" dirty="0"/>
              <a:t>Final report and compliance</a:t>
            </a:r>
          </a:p>
          <a:p>
            <a:pPr lvl="1">
              <a:buClr>
                <a:srgbClr val="4173B0"/>
              </a:buClr>
            </a:pPr>
            <a:r>
              <a:rPr lang="en-GB" sz="1600" dirty="0"/>
              <a:t>Recommendations</a:t>
            </a:r>
          </a:p>
          <a:p>
            <a:pPr lvl="1">
              <a:buClr>
                <a:srgbClr val="4173B0"/>
              </a:buClr>
            </a:pPr>
            <a:r>
              <a:rPr lang="en-GB" sz="1600" dirty="0"/>
              <a:t>Action plans – learning </a:t>
            </a:r>
            <a:r>
              <a:rPr lang="en-GB" sz="1600" dirty="0" smtClean="0"/>
              <a:t>from mistakes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E614-C491-4362-BA9B-8384BC497E1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96"/>
          <a:stretch/>
        </p:blipFill>
        <p:spPr>
          <a:xfrm>
            <a:off x="5724128" y="1131590"/>
            <a:ext cx="2455023" cy="34848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57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72" y="699542"/>
            <a:ext cx="7931224" cy="703087"/>
          </a:xfrm>
        </p:spPr>
        <p:txBody>
          <a:bodyPr/>
          <a:lstStyle/>
          <a:p>
            <a:r>
              <a:rPr lang="en-GB" sz="3200" dirty="0" smtClean="0">
                <a:solidFill>
                  <a:srgbClr val="4173B0"/>
                </a:solidFill>
              </a:rPr>
              <a:t>Feedback and questions</a:t>
            </a:r>
            <a:endParaRPr lang="en-GB" sz="3200" dirty="0">
              <a:solidFill>
                <a:srgbClr val="4173B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5244" y="1635646"/>
            <a:ext cx="3960440" cy="2484312"/>
          </a:xfrm>
        </p:spPr>
        <p:txBody>
          <a:bodyPr>
            <a:normAutofit/>
          </a:bodyPr>
          <a:lstStyle/>
          <a:p>
            <a:pPr>
              <a:buClr>
                <a:srgbClr val="4173B0"/>
              </a:buClr>
            </a:pPr>
            <a:r>
              <a:rPr lang="en-GB" sz="2000" dirty="0" smtClean="0"/>
              <a:t>Questions?</a:t>
            </a:r>
          </a:p>
          <a:p>
            <a:pPr marL="0" indent="0">
              <a:buClr>
                <a:srgbClr val="4173B0"/>
              </a:buClr>
              <a:buNone/>
            </a:pPr>
            <a:endParaRPr lang="en-GB" sz="2000" dirty="0" smtClean="0"/>
          </a:p>
          <a:p>
            <a:pPr>
              <a:buClr>
                <a:srgbClr val="4173B0"/>
              </a:buClr>
            </a:pPr>
            <a:r>
              <a:rPr lang="en-GB" sz="2000" dirty="0" smtClean="0"/>
              <a:t>Any </a:t>
            </a:r>
            <a:r>
              <a:rPr lang="en-GB" sz="2000" dirty="0"/>
              <a:t>thoughts and experiences of </a:t>
            </a:r>
            <a:r>
              <a:rPr lang="en-GB" sz="2000" dirty="0" smtClean="0"/>
              <a:t>PHSO’s service?</a:t>
            </a:r>
          </a:p>
          <a:p>
            <a:pPr marL="0" indent="0">
              <a:buClr>
                <a:srgbClr val="4173B0"/>
              </a:buClr>
              <a:buNone/>
            </a:pPr>
            <a:endParaRPr lang="en-GB" sz="2000" dirty="0" smtClean="0"/>
          </a:p>
          <a:p>
            <a:pPr>
              <a:buClr>
                <a:srgbClr val="4173B0"/>
              </a:buClr>
            </a:pPr>
            <a:r>
              <a:rPr lang="en-GB" sz="2000" dirty="0" smtClean="0"/>
              <a:t>What </a:t>
            </a:r>
            <a:r>
              <a:rPr lang="en-GB" sz="2000" dirty="0"/>
              <a:t>more could </a:t>
            </a:r>
            <a:r>
              <a:rPr lang="en-GB" sz="2000" dirty="0" smtClean="0"/>
              <a:t>PHSO do </a:t>
            </a:r>
            <a:r>
              <a:rPr lang="en-GB" sz="2000" dirty="0"/>
              <a:t>to support </a:t>
            </a:r>
            <a:r>
              <a:rPr lang="en-GB" sz="2000" dirty="0" smtClean="0"/>
              <a:t>you?</a:t>
            </a:r>
            <a:r>
              <a:rPr lang="en-GB" dirty="0" smtClean="0"/>
              <a:t>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12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5383452" y="1290430"/>
            <a:ext cx="2860956" cy="3395821"/>
            <a:chOff x="5383452" y="1290430"/>
            <a:chExt cx="2860956" cy="3395821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383452" y="1347614"/>
              <a:ext cx="2860956" cy="3338637"/>
            </a:xfrm>
            <a:custGeom>
              <a:avLst/>
              <a:gdLst>
                <a:gd name="T0" fmla="*/ 1126 w 2127"/>
                <a:gd name="T1" fmla="*/ 2130 h 2482"/>
                <a:gd name="T2" fmla="*/ 693 w 2127"/>
                <a:gd name="T3" fmla="*/ 2034 h 2482"/>
                <a:gd name="T4" fmla="*/ 231 w 2127"/>
                <a:gd name="T5" fmla="*/ 708 h 2482"/>
                <a:gd name="T6" fmla="*/ 1529 w 2127"/>
                <a:gd name="T7" fmla="*/ 236 h 2482"/>
                <a:gd name="T8" fmla="*/ 2034 w 2127"/>
                <a:gd name="T9" fmla="*/ 815 h 2482"/>
                <a:gd name="T10" fmla="*/ 1979 w 2127"/>
                <a:gd name="T11" fmla="*/ 1749 h 2482"/>
                <a:gd name="T12" fmla="*/ 1050 w 2127"/>
                <a:gd name="T13" fmla="*/ 2482 h 2482"/>
                <a:gd name="T14" fmla="*/ 995 w 2127"/>
                <a:gd name="T15" fmla="*/ 2355 h 2482"/>
                <a:gd name="T16" fmla="*/ 1126 w 2127"/>
                <a:gd name="T17" fmla="*/ 213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7" h="2482">
                  <a:moveTo>
                    <a:pt x="1126" y="2130"/>
                  </a:moveTo>
                  <a:cubicBezTo>
                    <a:pt x="981" y="2133"/>
                    <a:pt x="833" y="2102"/>
                    <a:pt x="693" y="2034"/>
                  </a:cubicBezTo>
                  <a:cubicBezTo>
                    <a:pt x="207" y="1798"/>
                    <a:pt x="0" y="1204"/>
                    <a:pt x="231" y="708"/>
                  </a:cubicBezTo>
                  <a:cubicBezTo>
                    <a:pt x="462" y="211"/>
                    <a:pt x="1043" y="0"/>
                    <a:pt x="1529" y="236"/>
                  </a:cubicBezTo>
                  <a:cubicBezTo>
                    <a:pt x="1777" y="356"/>
                    <a:pt x="1952" y="569"/>
                    <a:pt x="2034" y="815"/>
                  </a:cubicBezTo>
                  <a:cubicBezTo>
                    <a:pt x="2127" y="1098"/>
                    <a:pt x="2105" y="1478"/>
                    <a:pt x="1979" y="1749"/>
                  </a:cubicBezTo>
                  <a:cubicBezTo>
                    <a:pt x="1816" y="2100"/>
                    <a:pt x="1492" y="2386"/>
                    <a:pt x="1050" y="2482"/>
                  </a:cubicBezTo>
                  <a:cubicBezTo>
                    <a:pt x="995" y="2355"/>
                    <a:pt x="995" y="2355"/>
                    <a:pt x="995" y="2355"/>
                  </a:cubicBezTo>
                  <a:cubicBezTo>
                    <a:pt x="1129" y="2242"/>
                    <a:pt x="1126" y="2130"/>
                    <a:pt x="1126" y="2130"/>
                  </a:cubicBezTo>
                </a:path>
              </a:pathLst>
            </a:custGeom>
            <a:solidFill>
              <a:srgbClr val="4173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2747" y="1290430"/>
              <a:ext cx="1327253" cy="3154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93D6B"/>
                </a:buClr>
              </a:pPr>
              <a:r>
                <a:rPr lang="en-GB" sz="199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7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646113"/>
            <a:ext cx="8199312" cy="857250"/>
          </a:xfrm>
        </p:spPr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4173B0"/>
                </a:solidFill>
              </a:rPr>
              <a:t>Thank you</a:t>
            </a:r>
            <a:endParaRPr lang="en-GB" sz="6000" dirty="0">
              <a:solidFill>
                <a:srgbClr val="4173B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2052385"/>
            <a:ext cx="4248471" cy="2090132"/>
            <a:chOff x="4857881" y="1511081"/>
            <a:chExt cx="4248471" cy="2090132"/>
          </a:xfrm>
        </p:grpSpPr>
        <p:sp>
          <p:nvSpPr>
            <p:cNvPr id="4" name="Rounded Rectangle 3"/>
            <p:cNvSpPr/>
            <p:nvPr/>
          </p:nvSpPr>
          <p:spPr>
            <a:xfrm>
              <a:off x="4857881" y="1573766"/>
              <a:ext cx="428628" cy="428628"/>
            </a:xfrm>
            <a:prstGeom prst="roundRect">
              <a:avLst>
                <a:gd name="adj" fmla="val 554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17937" y="1511081"/>
              <a:ext cx="35723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Trebuchet MS" panose="020B0603020202020204" pitchFamily="34" charset="0"/>
                </a:rPr>
                <a:t>Website</a:t>
              </a:r>
              <a:endParaRPr lang="id-ID" sz="1400" dirty="0" smtClean="0">
                <a:latin typeface="Trebuchet MS" panose="020B0603020202020204" pitchFamily="34" charset="0"/>
              </a:endParaRPr>
            </a:p>
            <a:p>
              <a:r>
                <a:rPr lang="id-ID" sz="1400" dirty="0">
                  <a:latin typeface="Trebuchet MS" panose="020B0603020202020204" pitchFamily="34" charset="0"/>
                </a:rPr>
                <a:t>www.ombudsman.org.uk</a:t>
              </a:r>
              <a:endParaRPr lang="id-ID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6" name="Freeform 83"/>
            <p:cNvSpPr>
              <a:spLocks noEditPoints="1"/>
            </p:cNvSpPr>
            <p:nvPr/>
          </p:nvSpPr>
          <p:spPr bwMode="auto">
            <a:xfrm>
              <a:off x="4962657" y="1669017"/>
              <a:ext cx="222485" cy="222485"/>
            </a:xfrm>
            <a:custGeom>
              <a:avLst/>
              <a:gdLst/>
              <a:ahLst/>
              <a:cxnLst>
                <a:cxn ang="0">
                  <a:pos x="64" y="128"/>
                </a:cxn>
                <a:cxn ang="0">
                  <a:pos x="128" y="66"/>
                </a:cxn>
                <a:cxn ang="0">
                  <a:pos x="128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00" y="91"/>
                </a:cxn>
                <a:cxn ang="0">
                  <a:pos x="84" y="68"/>
                </a:cxn>
                <a:cxn ang="0">
                  <a:pos x="100" y="91"/>
                </a:cxn>
                <a:cxn ang="0">
                  <a:pos x="124" y="68"/>
                </a:cxn>
                <a:cxn ang="0">
                  <a:pos x="103" y="93"/>
                </a:cxn>
                <a:cxn ang="0">
                  <a:pos x="50" y="89"/>
                </a:cxn>
                <a:cxn ang="0">
                  <a:pos x="78" y="89"/>
                </a:cxn>
                <a:cxn ang="0">
                  <a:pos x="50" y="89"/>
                </a:cxn>
                <a:cxn ang="0">
                  <a:pos x="30" y="95"/>
                </a:cxn>
                <a:cxn ang="0">
                  <a:pos x="56" y="123"/>
                </a:cxn>
                <a:cxn ang="0">
                  <a:pos x="64" y="44"/>
                </a:cxn>
                <a:cxn ang="0">
                  <a:pos x="80" y="64"/>
                </a:cxn>
                <a:cxn ang="0">
                  <a:pos x="49" y="43"/>
                </a:cxn>
                <a:cxn ang="0">
                  <a:pos x="79" y="85"/>
                </a:cxn>
                <a:cxn ang="0">
                  <a:pos x="49" y="85"/>
                </a:cxn>
                <a:cxn ang="0">
                  <a:pos x="80" y="68"/>
                </a:cxn>
                <a:cxn ang="0">
                  <a:pos x="98" y="95"/>
                </a:cxn>
                <a:cxn ang="0">
                  <a:pos x="82" y="90"/>
                </a:cxn>
                <a:cxn ang="0">
                  <a:pos x="83" y="42"/>
                </a:cxn>
                <a:cxn ang="0">
                  <a:pos x="104" y="64"/>
                </a:cxn>
                <a:cxn ang="0">
                  <a:pos x="82" y="38"/>
                </a:cxn>
                <a:cxn ang="0">
                  <a:pos x="98" y="33"/>
                </a:cxn>
                <a:cxn ang="0">
                  <a:pos x="78" y="39"/>
                </a:cxn>
                <a:cxn ang="0">
                  <a:pos x="50" y="39"/>
                </a:cxn>
                <a:cxn ang="0">
                  <a:pos x="78" y="39"/>
                </a:cxn>
                <a:cxn ang="0">
                  <a:pos x="30" y="33"/>
                </a:cxn>
                <a:cxn ang="0">
                  <a:pos x="46" y="38"/>
                </a:cxn>
                <a:cxn ang="0">
                  <a:pos x="44" y="64"/>
                </a:cxn>
                <a:cxn ang="0">
                  <a:pos x="28" y="37"/>
                </a:cxn>
                <a:cxn ang="0">
                  <a:pos x="44" y="68"/>
                </a:cxn>
                <a:cxn ang="0">
                  <a:pos x="28" y="91"/>
                </a:cxn>
                <a:cxn ang="0">
                  <a:pos x="44" y="68"/>
                </a:cxn>
                <a:cxn ang="0">
                  <a:pos x="15" y="98"/>
                </a:cxn>
                <a:cxn ang="0">
                  <a:pos x="20" y="68"/>
                </a:cxn>
                <a:cxn ang="0">
                  <a:pos x="17" y="102"/>
                </a:cxn>
                <a:cxn ang="0">
                  <a:pos x="43" y="120"/>
                </a:cxn>
                <a:cxn ang="0">
                  <a:pos x="85" y="120"/>
                </a:cxn>
                <a:cxn ang="0">
                  <a:pos x="111" y="102"/>
                </a:cxn>
                <a:cxn ang="0">
                  <a:pos x="108" y="64"/>
                </a:cxn>
                <a:cxn ang="0">
                  <a:pos x="113" y="30"/>
                </a:cxn>
                <a:cxn ang="0">
                  <a:pos x="108" y="64"/>
                </a:cxn>
                <a:cxn ang="0">
                  <a:pos x="102" y="32"/>
                </a:cxn>
                <a:cxn ang="0">
                  <a:pos x="111" y="26"/>
                </a:cxn>
                <a:cxn ang="0">
                  <a:pos x="26" y="32"/>
                </a:cxn>
                <a:cxn ang="0">
                  <a:pos x="43" y="8"/>
                </a:cxn>
                <a:cxn ang="0">
                  <a:pos x="25" y="35"/>
                </a:cxn>
                <a:cxn ang="0">
                  <a:pos x="4" y="64"/>
                </a:cxn>
              </a:cxnLst>
              <a:rect l="0" t="0" r="r" b="b"/>
              <a:pathLst>
                <a:path w="128" h="128">
                  <a:moveTo>
                    <a:pt x="0" y="67"/>
                  </a:moveTo>
                  <a:cubicBezTo>
                    <a:pt x="2" y="101"/>
                    <a:pt x="30" y="128"/>
                    <a:pt x="64" y="128"/>
                  </a:cubicBezTo>
                  <a:cubicBezTo>
                    <a:pt x="98" y="128"/>
                    <a:pt x="126" y="101"/>
                    <a:pt x="128" y="67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5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7"/>
                  </a:cubicBezTo>
                  <a:close/>
                  <a:moveTo>
                    <a:pt x="100" y="91"/>
                  </a:moveTo>
                  <a:cubicBezTo>
                    <a:pt x="94" y="89"/>
                    <a:pt x="89" y="87"/>
                    <a:pt x="83" y="86"/>
                  </a:cubicBezTo>
                  <a:cubicBezTo>
                    <a:pt x="83" y="80"/>
                    <a:pt x="84" y="74"/>
                    <a:pt x="8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76"/>
                    <a:pt x="102" y="84"/>
                    <a:pt x="100" y="91"/>
                  </a:cubicBezTo>
                  <a:close/>
                  <a:moveTo>
                    <a:pt x="108" y="68"/>
                  </a:moveTo>
                  <a:cubicBezTo>
                    <a:pt x="124" y="68"/>
                    <a:pt x="124" y="68"/>
                    <a:pt x="124" y="68"/>
                  </a:cubicBezTo>
                  <a:cubicBezTo>
                    <a:pt x="123" y="79"/>
                    <a:pt x="119" y="90"/>
                    <a:pt x="113" y="98"/>
                  </a:cubicBezTo>
                  <a:cubicBezTo>
                    <a:pt x="110" y="96"/>
                    <a:pt x="107" y="94"/>
                    <a:pt x="103" y="93"/>
                  </a:cubicBezTo>
                  <a:cubicBezTo>
                    <a:pt x="106" y="85"/>
                    <a:pt x="107" y="77"/>
                    <a:pt x="108" y="68"/>
                  </a:cubicBezTo>
                  <a:close/>
                  <a:moveTo>
                    <a:pt x="50" y="89"/>
                  </a:moveTo>
                  <a:cubicBezTo>
                    <a:pt x="54" y="88"/>
                    <a:pt x="59" y="88"/>
                    <a:pt x="64" y="88"/>
                  </a:cubicBezTo>
                  <a:cubicBezTo>
                    <a:pt x="69" y="88"/>
                    <a:pt x="74" y="88"/>
                    <a:pt x="78" y="89"/>
                  </a:cubicBezTo>
                  <a:cubicBezTo>
                    <a:pt x="76" y="110"/>
                    <a:pt x="70" y="124"/>
                    <a:pt x="64" y="124"/>
                  </a:cubicBezTo>
                  <a:cubicBezTo>
                    <a:pt x="58" y="124"/>
                    <a:pt x="52" y="110"/>
                    <a:pt x="50" y="89"/>
                  </a:cubicBezTo>
                  <a:close/>
                  <a:moveTo>
                    <a:pt x="56" y="123"/>
                  </a:moveTo>
                  <a:cubicBezTo>
                    <a:pt x="45" y="119"/>
                    <a:pt x="35" y="109"/>
                    <a:pt x="30" y="95"/>
                  </a:cubicBezTo>
                  <a:cubicBezTo>
                    <a:pt x="35" y="93"/>
                    <a:pt x="40" y="91"/>
                    <a:pt x="46" y="90"/>
                  </a:cubicBezTo>
                  <a:cubicBezTo>
                    <a:pt x="48" y="104"/>
                    <a:pt x="51" y="116"/>
                    <a:pt x="56" y="123"/>
                  </a:cubicBezTo>
                  <a:close/>
                  <a:moveTo>
                    <a:pt x="49" y="43"/>
                  </a:moveTo>
                  <a:cubicBezTo>
                    <a:pt x="54" y="44"/>
                    <a:pt x="59" y="44"/>
                    <a:pt x="64" y="44"/>
                  </a:cubicBezTo>
                  <a:cubicBezTo>
                    <a:pt x="69" y="44"/>
                    <a:pt x="74" y="44"/>
                    <a:pt x="79" y="43"/>
                  </a:cubicBezTo>
                  <a:cubicBezTo>
                    <a:pt x="80" y="49"/>
                    <a:pt x="80" y="56"/>
                    <a:pt x="80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56"/>
                    <a:pt x="48" y="49"/>
                    <a:pt x="49" y="43"/>
                  </a:cubicBezTo>
                  <a:close/>
                  <a:moveTo>
                    <a:pt x="80" y="68"/>
                  </a:moveTo>
                  <a:cubicBezTo>
                    <a:pt x="80" y="74"/>
                    <a:pt x="79" y="80"/>
                    <a:pt x="79" y="85"/>
                  </a:cubicBezTo>
                  <a:cubicBezTo>
                    <a:pt x="74" y="84"/>
                    <a:pt x="69" y="84"/>
                    <a:pt x="64" y="84"/>
                  </a:cubicBezTo>
                  <a:cubicBezTo>
                    <a:pt x="59" y="84"/>
                    <a:pt x="54" y="84"/>
                    <a:pt x="49" y="85"/>
                  </a:cubicBezTo>
                  <a:cubicBezTo>
                    <a:pt x="49" y="80"/>
                    <a:pt x="48" y="74"/>
                    <a:pt x="48" y="68"/>
                  </a:cubicBezTo>
                  <a:lnTo>
                    <a:pt x="80" y="68"/>
                  </a:lnTo>
                  <a:close/>
                  <a:moveTo>
                    <a:pt x="82" y="90"/>
                  </a:moveTo>
                  <a:cubicBezTo>
                    <a:pt x="88" y="91"/>
                    <a:pt x="93" y="93"/>
                    <a:pt x="98" y="95"/>
                  </a:cubicBezTo>
                  <a:cubicBezTo>
                    <a:pt x="93" y="109"/>
                    <a:pt x="83" y="119"/>
                    <a:pt x="72" y="123"/>
                  </a:cubicBezTo>
                  <a:cubicBezTo>
                    <a:pt x="77" y="116"/>
                    <a:pt x="80" y="104"/>
                    <a:pt x="82" y="90"/>
                  </a:cubicBezTo>
                  <a:close/>
                  <a:moveTo>
                    <a:pt x="84" y="64"/>
                  </a:moveTo>
                  <a:cubicBezTo>
                    <a:pt x="84" y="57"/>
                    <a:pt x="84" y="49"/>
                    <a:pt x="83" y="42"/>
                  </a:cubicBezTo>
                  <a:cubicBezTo>
                    <a:pt x="89" y="41"/>
                    <a:pt x="94" y="39"/>
                    <a:pt x="100" y="37"/>
                  </a:cubicBezTo>
                  <a:cubicBezTo>
                    <a:pt x="102" y="45"/>
                    <a:pt x="104" y="54"/>
                    <a:pt x="104" y="64"/>
                  </a:cubicBezTo>
                  <a:lnTo>
                    <a:pt x="84" y="64"/>
                  </a:lnTo>
                  <a:close/>
                  <a:moveTo>
                    <a:pt x="82" y="38"/>
                  </a:moveTo>
                  <a:cubicBezTo>
                    <a:pt x="80" y="24"/>
                    <a:pt x="77" y="12"/>
                    <a:pt x="72" y="5"/>
                  </a:cubicBezTo>
                  <a:cubicBezTo>
                    <a:pt x="83" y="9"/>
                    <a:pt x="93" y="19"/>
                    <a:pt x="98" y="33"/>
                  </a:cubicBezTo>
                  <a:cubicBezTo>
                    <a:pt x="93" y="35"/>
                    <a:pt x="88" y="37"/>
                    <a:pt x="82" y="38"/>
                  </a:cubicBezTo>
                  <a:close/>
                  <a:moveTo>
                    <a:pt x="78" y="39"/>
                  </a:moveTo>
                  <a:cubicBezTo>
                    <a:pt x="74" y="40"/>
                    <a:pt x="69" y="40"/>
                    <a:pt x="64" y="40"/>
                  </a:cubicBezTo>
                  <a:cubicBezTo>
                    <a:pt x="59" y="40"/>
                    <a:pt x="54" y="40"/>
                    <a:pt x="50" y="39"/>
                  </a:cubicBezTo>
                  <a:cubicBezTo>
                    <a:pt x="52" y="18"/>
                    <a:pt x="58" y="4"/>
                    <a:pt x="64" y="4"/>
                  </a:cubicBezTo>
                  <a:cubicBezTo>
                    <a:pt x="70" y="4"/>
                    <a:pt x="76" y="18"/>
                    <a:pt x="78" y="39"/>
                  </a:cubicBezTo>
                  <a:close/>
                  <a:moveTo>
                    <a:pt x="46" y="38"/>
                  </a:moveTo>
                  <a:cubicBezTo>
                    <a:pt x="40" y="37"/>
                    <a:pt x="35" y="35"/>
                    <a:pt x="30" y="33"/>
                  </a:cubicBezTo>
                  <a:cubicBezTo>
                    <a:pt x="35" y="19"/>
                    <a:pt x="45" y="9"/>
                    <a:pt x="56" y="5"/>
                  </a:cubicBezTo>
                  <a:cubicBezTo>
                    <a:pt x="51" y="12"/>
                    <a:pt x="48" y="24"/>
                    <a:pt x="46" y="38"/>
                  </a:cubicBezTo>
                  <a:close/>
                  <a:moveTo>
                    <a:pt x="45" y="42"/>
                  </a:moveTo>
                  <a:cubicBezTo>
                    <a:pt x="44" y="49"/>
                    <a:pt x="44" y="57"/>
                    <a:pt x="4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54"/>
                    <a:pt x="26" y="45"/>
                    <a:pt x="28" y="37"/>
                  </a:cubicBezTo>
                  <a:cubicBezTo>
                    <a:pt x="34" y="39"/>
                    <a:pt x="39" y="41"/>
                    <a:pt x="45" y="42"/>
                  </a:cubicBezTo>
                  <a:close/>
                  <a:moveTo>
                    <a:pt x="44" y="68"/>
                  </a:moveTo>
                  <a:cubicBezTo>
                    <a:pt x="44" y="74"/>
                    <a:pt x="45" y="80"/>
                    <a:pt x="45" y="86"/>
                  </a:cubicBezTo>
                  <a:cubicBezTo>
                    <a:pt x="39" y="87"/>
                    <a:pt x="34" y="89"/>
                    <a:pt x="28" y="91"/>
                  </a:cubicBezTo>
                  <a:cubicBezTo>
                    <a:pt x="26" y="84"/>
                    <a:pt x="25" y="76"/>
                    <a:pt x="24" y="68"/>
                  </a:cubicBezTo>
                  <a:lnTo>
                    <a:pt x="44" y="68"/>
                  </a:lnTo>
                  <a:close/>
                  <a:moveTo>
                    <a:pt x="25" y="93"/>
                  </a:moveTo>
                  <a:cubicBezTo>
                    <a:pt x="21" y="94"/>
                    <a:pt x="18" y="96"/>
                    <a:pt x="15" y="98"/>
                  </a:cubicBezTo>
                  <a:cubicBezTo>
                    <a:pt x="9" y="90"/>
                    <a:pt x="5" y="79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7"/>
                    <a:pt x="22" y="85"/>
                    <a:pt x="25" y="93"/>
                  </a:cubicBezTo>
                  <a:close/>
                  <a:moveTo>
                    <a:pt x="17" y="102"/>
                  </a:moveTo>
                  <a:cubicBezTo>
                    <a:pt x="20" y="100"/>
                    <a:pt x="23" y="98"/>
                    <a:pt x="26" y="96"/>
                  </a:cubicBezTo>
                  <a:cubicBezTo>
                    <a:pt x="30" y="106"/>
                    <a:pt x="36" y="114"/>
                    <a:pt x="43" y="120"/>
                  </a:cubicBezTo>
                  <a:cubicBezTo>
                    <a:pt x="33" y="116"/>
                    <a:pt x="24" y="110"/>
                    <a:pt x="17" y="102"/>
                  </a:cubicBezTo>
                  <a:close/>
                  <a:moveTo>
                    <a:pt x="85" y="120"/>
                  </a:moveTo>
                  <a:cubicBezTo>
                    <a:pt x="92" y="114"/>
                    <a:pt x="98" y="106"/>
                    <a:pt x="102" y="96"/>
                  </a:cubicBezTo>
                  <a:cubicBezTo>
                    <a:pt x="105" y="98"/>
                    <a:pt x="108" y="100"/>
                    <a:pt x="111" y="102"/>
                  </a:cubicBezTo>
                  <a:cubicBezTo>
                    <a:pt x="104" y="110"/>
                    <a:pt x="95" y="116"/>
                    <a:pt x="85" y="120"/>
                  </a:cubicBezTo>
                  <a:close/>
                  <a:moveTo>
                    <a:pt x="108" y="64"/>
                  </a:moveTo>
                  <a:cubicBezTo>
                    <a:pt x="108" y="54"/>
                    <a:pt x="106" y="44"/>
                    <a:pt x="103" y="35"/>
                  </a:cubicBezTo>
                  <a:cubicBezTo>
                    <a:pt x="107" y="34"/>
                    <a:pt x="110" y="32"/>
                    <a:pt x="113" y="30"/>
                  </a:cubicBezTo>
                  <a:cubicBezTo>
                    <a:pt x="120" y="39"/>
                    <a:pt x="124" y="51"/>
                    <a:pt x="124" y="64"/>
                  </a:cubicBezTo>
                  <a:lnTo>
                    <a:pt x="108" y="64"/>
                  </a:lnTo>
                  <a:close/>
                  <a:moveTo>
                    <a:pt x="111" y="26"/>
                  </a:moveTo>
                  <a:cubicBezTo>
                    <a:pt x="108" y="28"/>
                    <a:pt x="105" y="30"/>
                    <a:pt x="102" y="32"/>
                  </a:cubicBezTo>
                  <a:cubicBezTo>
                    <a:pt x="98" y="22"/>
                    <a:pt x="92" y="14"/>
                    <a:pt x="85" y="8"/>
                  </a:cubicBezTo>
                  <a:cubicBezTo>
                    <a:pt x="95" y="12"/>
                    <a:pt x="104" y="18"/>
                    <a:pt x="111" y="26"/>
                  </a:cubicBezTo>
                  <a:close/>
                  <a:moveTo>
                    <a:pt x="43" y="8"/>
                  </a:moveTo>
                  <a:cubicBezTo>
                    <a:pt x="36" y="14"/>
                    <a:pt x="30" y="22"/>
                    <a:pt x="26" y="32"/>
                  </a:cubicBezTo>
                  <a:cubicBezTo>
                    <a:pt x="23" y="30"/>
                    <a:pt x="20" y="28"/>
                    <a:pt x="17" y="26"/>
                  </a:cubicBezTo>
                  <a:cubicBezTo>
                    <a:pt x="24" y="18"/>
                    <a:pt x="33" y="12"/>
                    <a:pt x="43" y="8"/>
                  </a:cubicBezTo>
                  <a:close/>
                  <a:moveTo>
                    <a:pt x="15" y="30"/>
                  </a:moveTo>
                  <a:cubicBezTo>
                    <a:pt x="18" y="32"/>
                    <a:pt x="21" y="34"/>
                    <a:pt x="25" y="35"/>
                  </a:cubicBezTo>
                  <a:cubicBezTo>
                    <a:pt x="22" y="44"/>
                    <a:pt x="20" y="54"/>
                    <a:pt x="20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51"/>
                    <a:pt x="8" y="39"/>
                    <a:pt x="15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57881" y="3109900"/>
              <a:ext cx="428628" cy="428628"/>
            </a:xfrm>
            <a:prstGeom prst="roundRect">
              <a:avLst>
                <a:gd name="adj" fmla="val 453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353"/>
            <p:cNvSpPr>
              <a:spLocks noEditPoints="1"/>
            </p:cNvSpPr>
            <p:nvPr/>
          </p:nvSpPr>
          <p:spPr bwMode="auto">
            <a:xfrm>
              <a:off x="4974426" y="3218995"/>
              <a:ext cx="198946" cy="167775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72" y="2"/>
                </a:cxn>
                <a:cxn ang="0">
                  <a:pos x="1" y="44"/>
                </a:cxn>
                <a:cxn ang="0">
                  <a:pos x="0" y="46"/>
                </a:cxn>
                <a:cxn ang="0">
                  <a:pos x="0" y="122"/>
                </a:cxn>
                <a:cxn ang="0">
                  <a:pos x="6" y="128"/>
                </a:cxn>
                <a:cxn ang="0">
                  <a:pos x="146" y="128"/>
                </a:cxn>
                <a:cxn ang="0">
                  <a:pos x="152" y="122"/>
                </a:cxn>
                <a:cxn ang="0">
                  <a:pos x="152" y="46"/>
                </a:cxn>
                <a:cxn ang="0">
                  <a:pos x="151" y="44"/>
                </a:cxn>
                <a:cxn ang="0">
                  <a:pos x="80" y="2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6" y="4"/>
                </a:cxn>
                <a:cxn ang="0">
                  <a:pos x="78" y="5"/>
                </a:cxn>
                <a:cxn ang="0">
                  <a:pos x="78" y="5"/>
                </a:cxn>
                <a:cxn ang="0">
                  <a:pos x="147" y="47"/>
                </a:cxn>
                <a:cxn ang="0">
                  <a:pos x="97" y="76"/>
                </a:cxn>
                <a:cxn ang="0">
                  <a:pos x="96" y="79"/>
                </a:cxn>
                <a:cxn ang="0">
                  <a:pos x="98" y="80"/>
                </a:cxn>
                <a:cxn ang="0">
                  <a:pos x="99" y="80"/>
                </a:cxn>
                <a:cxn ang="0">
                  <a:pos x="148" y="51"/>
                </a:cxn>
                <a:cxn ang="0">
                  <a:pos x="148" y="122"/>
                </a:cxn>
                <a:cxn ang="0">
                  <a:pos x="80" y="77"/>
                </a:cxn>
                <a:cxn ang="0">
                  <a:pos x="72" y="76"/>
                </a:cxn>
                <a:cxn ang="0">
                  <a:pos x="4" y="122"/>
                </a:cxn>
                <a:cxn ang="0">
                  <a:pos x="4" y="51"/>
                </a:cxn>
                <a:cxn ang="0">
                  <a:pos x="53" y="80"/>
                </a:cxn>
                <a:cxn ang="0">
                  <a:pos x="54" y="80"/>
                </a:cxn>
                <a:cxn ang="0">
                  <a:pos x="56" y="79"/>
                </a:cxn>
                <a:cxn ang="0">
                  <a:pos x="55" y="76"/>
                </a:cxn>
                <a:cxn ang="0">
                  <a:pos x="5" y="47"/>
                </a:cxn>
                <a:cxn ang="0">
                  <a:pos x="74" y="5"/>
                </a:cxn>
                <a:cxn ang="0">
                  <a:pos x="144" y="124"/>
                </a:cxn>
                <a:cxn ang="0">
                  <a:pos x="8" y="124"/>
                </a:cxn>
                <a:cxn ang="0">
                  <a:pos x="74" y="80"/>
                </a:cxn>
                <a:cxn ang="0">
                  <a:pos x="78" y="80"/>
                </a:cxn>
                <a:cxn ang="0">
                  <a:pos x="144" y="124"/>
                </a:cxn>
              </a:cxnLst>
              <a:rect l="0" t="0" r="r" b="b"/>
              <a:pathLst>
                <a:path w="152" h="128">
                  <a:moveTo>
                    <a:pt x="80" y="2"/>
                  </a:moveTo>
                  <a:cubicBezTo>
                    <a:pt x="78" y="0"/>
                    <a:pt x="74" y="0"/>
                    <a:pt x="72" y="2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9" y="128"/>
                    <a:pt x="152" y="125"/>
                    <a:pt x="152" y="122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5"/>
                    <a:pt x="152" y="45"/>
                    <a:pt x="151" y="44"/>
                  </a:cubicBezTo>
                  <a:lnTo>
                    <a:pt x="80" y="2"/>
                  </a:ln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5" y="4"/>
                    <a:pt x="75" y="4"/>
                    <a:pt x="76" y="4"/>
                  </a:cubicBezTo>
                  <a:cubicBezTo>
                    <a:pt x="77" y="4"/>
                    <a:pt x="77" y="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7" y="80"/>
                    <a:pt x="97" y="80"/>
                    <a:pt x="98" y="80"/>
                  </a:cubicBezTo>
                  <a:cubicBezTo>
                    <a:pt x="98" y="80"/>
                    <a:pt x="99" y="80"/>
                    <a:pt x="99" y="8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8" y="75"/>
                    <a:pt x="74" y="75"/>
                    <a:pt x="72" y="7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80"/>
                    <a:pt x="54" y="80"/>
                    <a:pt x="54" y="80"/>
                  </a:cubicBezTo>
                  <a:cubicBezTo>
                    <a:pt x="55" y="80"/>
                    <a:pt x="55" y="80"/>
                    <a:pt x="56" y="79"/>
                  </a:cubicBezTo>
                  <a:cubicBezTo>
                    <a:pt x="56" y="78"/>
                    <a:pt x="56" y="77"/>
                    <a:pt x="55" y="76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74" y="5"/>
                  </a:lnTo>
                  <a:close/>
                  <a:moveTo>
                    <a:pt x="144" y="124"/>
                  </a:moveTo>
                  <a:cubicBezTo>
                    <a:pt x="8" y="124"/>
                    <a:pt x="8" y="124"/>
                    <a:pt x="8" y="12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79"/>
                    <a:pt x="77" y="79"/>
                    <a:pt x="78" y="80"/>
                  </a:cubicBezTo>
                  <a:lnTo>
                    <a:pt x="144" y="12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7937" y="3047215"/>
              <a:ext cx="37884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latin typeface="Trebuchet MS" panose="020B0603020202020204" pitchFamily="34" charset="0"/>
                </a:rPr>
                <a:t>Email</a:t>
              </a:r>
              <a:endParaRPr lang="en-GB" sz="1600" dirty="0">
                <a:latin typeface="Trebuchet MS" panose="020B0603020202020204" pitchFamily="34" charset="0"/>
              </a:endParaRPr>
            </a:p>
            <a:p>
              <a:r>
                <a:rPr lang="en-GB" sz="1400" dirty="0" smtClean="0">
                  <a:latin typeface="Trebuchet MS" panose="020B0603020202020204" pitchFamily="34" charset="0"/>
                </a:rPr>
                <a:t>liaisonmanagers@ombudsman.org.uk</a:t>
              </a:r>
              <a:endParaRPr lang="en-GB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57881" y="2256896"/>
              <a:ext cx="428628" cy="428628"/>
            </a:xfrm>
            <a:prstGeom prst="roundRect">
              <a:avLst>
                <a:gd name="adj" fmla="val 554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1" name="Group 36"/>
            <p:cNvGrpSpPr/>
            <p:nvPr/>
          </p:nvGrpSpPr>
          <p:grpSpPr>
            <a:xfrm>
              <a:off x="5007640" y="2363835"/>
              <a:ext cx="132518" cy="222485"/>
              <a:chOff x="2546351" y="435482"/>
              <a:chExt cx="173038" cy="290513"/>
            </a:xfrm>
            <a:solidFill>
              <a:schemeClr val="bg1"/>
            </a:solidFill>
          </p:grpSpPr>
          <p:sp>
            <p:nvSpPr>
              <p:cNvPr id="13" name="Freeform 143"/>
              <p:cNvSpPr>
                <a:spLocks noEditPoints="1"/>
              </p:cNvSpPr>
              <p:nvPr/>
            </p:nvSpPr>
            <p:spPr bwMode="auto">
              <a:xfrm>
                <a:off x="2546351" y="435482"/>
                <a:ext cx="173038" cy="290513"/>
              </a:xfrm>
              <a:custGeom>
                <a:avLst/>
                <a:gdLst/>
                <a:ahLst/>
                <a:cxnLst>
                  <a:cxn ang="0">
                    <a:pos x="6" y="128"/>
                  </a:cxn>
                  <a:cxn ang="0">
                    <a:pos x="70" y="128"/>
                  </a:cxn>
                  <a:cxn ang="0">
                    <a:pos x="76" y="122"/>
                  </a:cxn>
                  <a:cxn ang="0">
                    <a:pos x="76" y="6"/>
                  </a:cxn>
                  <a:cxn ang="0">
                    <a:pos x="7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2"/>
                  </a:cxn>
                  <a:cxn ang="0">
                    <a:pos x="6" y="12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70" y="4"/>
                  </a:cxn>
                  <a:cxn ang="0">
                    <a:pos x="72" y="6"/>
                  </a:cxn>
                  <a:cxn ang="0">
                    <a:pos x="72" y="122"/>
                  </a:cxn>
                  <a:cxn ang="0">
                    <a:pos x="70" y="124"/>
                  </a:cxn>
                  <a:cxn ang="0">
                    <a:pos x="6" y="124"/>
                  </a:cxn>
                  <a:cxn ang="0">
                    <a:pos x="4" y="122"/>
                  </a:cxn>
                  <a:cxn ang="0">
                    <a:pos x="4" y="6"/>
                  </a:cxn>
                </a:cxnLst>
                <a:rect l="0" t="0" r="r" b="b"/>
                <a:pathLst>
                  <a:path w="76" h="128">
                    <a:moveTo>
                      <a:pt x="6" y="128"/>
                    </a:moveTo>
                    <a:cubicBezTo>
                      <a:pt x="70" y="128"/>
                      <a:pt x="70" y="128"/>
                      <a:pt x="70" y="128"/>
                    </a:cubicBezTo>
                    <a:cubicBezTo>
                      <a:pt x="73" y="128"/>
                      <a:pt x="76" y="125"/>
                      <a:pt x="76" y="122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3"/>
                      <a:pt x="73" y="0"/>
                      <a:pt x="7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5"/>
                      <a:pt x="3" y="128"/>
                      <a:pt x="6" y="128"/>
                    </a:cubicBezTo>
                    <a:close/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1" y="4"/>
                      <a:pt x="72" y="5"/>
                      <a:pt x="72" y="6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3"/>
                      <a:pt x="71" y="124"/>
                      <a:pt x="70" y="124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5" y="124"/>
                      <a:pt x="4" y="123"/>
                      <a:pt x="4" y="122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4" name="Freeform 144"/>
              <p:cNvSpPr>
                <a:spLocks noEditPoints="1"/>
              </p:cNvSpPr>
              <p:nvPr/>
            </p:nvSpPr>
            <p:spPr bwMode="auto">
              <a:xfrm>
                <a:off x="2563814" y="481519"/>
                <a:ext cx="136525" cy="200024"/>
              </a:xfrm>
              <a:custGeom>
                <a:avLst/>
                <a:gdLst/>
                <a:ahLst/>
                <a:cxnLst>
                  <a:cxn ang="0">
                    <a:pos x="2" y="88"/>
                  </a:cxn>
                  <a:cxn ang="0">
                    <a:pos x="58" y="88"/>
                  </a:cxn>
                  <a:cxn ang="0">
                    <a:pos x="60" y="86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6"/>
                  </a:cxn>
                  <a:cxn ang="0">
                    <a:pos x="2" y="88"/>
                  </a:cxn>
                  <a:cxn ang="0">
                    <a:pos x="4" y="4"/>
                  </a:cxn>
                  <a:cxn ang="0">
                    <a:pos x="56" y="4"/>
                  </a:cxn>
                  <a:cxn ang="0">
                    <a:pos x="56" y="84"/>
                  </a:cxn>
                  <a:cxn ang="0">
                    <a:pos x="4" y="84"/>
                  </a:cxn>
                  <a:cxn ang="0">
                    <a:pos x="4" y="4"/>
                  </a:cxn>
                </a:cxnLst>
                <a:rect l="0" t="0" r="r" b="b"/>
                <a:pathLst>
                  <a:path w="60" h="88">
                    <a:moveTo>
                      <a:pt x="2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59" y="88"/>
                      <a:pt x="60" y="87"/>
                      <a:pt x="60" y="8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lose/>
                    <a:moveTo>
                      <a:pt x="4" y="4"/>
                    </a:moveTo>
                    <a:cubicBezTo>
                      <a:pt x="56" y="4"/>
                      <a:pt x="56" y="4"/>
                      <a:pt x="56" y="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4" y="84"/>
                      <a:pt x="4" y="84"/>
                      <a:pt x="4" y="84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5" name="Oval 145"/>
              <p:cNvSpPr>
                <a:spLocks noChangeArrowheads="1"/>
              </p:cNvSpPr>
              <p:nvPr/>
            </p:nvSpPr>
            <p:spPr bwMode="auto">
              <a:xfrm>
                <a:off x="2627314" y="689481"/>
                <a:ext cx="19050" cy="1905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317937" y="2165819"/>
              <a:ext cx="34283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Trebuchet MS" panose="020B0603020202020204" pitchFamily="34" charset="0"/>
                </a:rPr>
                <a:t>Helpline</a:t>
              </a:r>
              <a:endParaRPr lang="id-ID" sz="1600" dirty="0">
                <a:latin typeface="Trebuchet MS" panose="020B0603020202020204" pitchFamily="34" charset="0"/>
              </a:endParaRPr>
            </a:p>
            <a:p>
              <a:r>
                <a:rPr lang="id-ID" sz="1400" b="1" dirty="0" smtClean="0">
                  <a:latin typeface="Trebuchet MS" panose="020B0603020202020204" pitchFamily="34" charset="0"/>
                </a:rPr>
                <a:t>0345 </a:t>
              </a:r>
              <a:r>
                <a:rPr lang="id-ID" sz="1400" b="1" dirty="0">
                  <a:latin typeface="Trebuchet MS" panose="020B0603020202020204" pitchFamily="34" charset="0"/>
                </a:rPr>
                <a:t>015 </a:t>
              </a:r>
              <a:r>
                <a:rPr lang="id-ID" sz="1400" b="1" dirty="0" smtClean="0">
                  <a:latin typeface="Trebuchet MS" panose="020B0603020202020204" pitchFamily="34" charset="0"/>
                </a:rPr>
                <a:t>4033</a:t>
              </a:r>
              <a:endParaRPr lang="en-GB" sz="1400" b="1" dirty="0" smtClean="0">
                <a:latin typeface="Trebuchet MS" panose="020B0603020202020204" pitchFamily="34" charset="0"/>
              </a:endParaRPr>
            </a:p>
            <a:p>
              <a:r>
                <a:rPr lang="en-GB" sz="1400" b="1" dirty="0">
                  <a:latin typeface="Trebuchet MS" panose="020B0603020202020204" pitchFamily="34" charset="0"/>
                </a:rPr>
                <a:t>8.30am - 5.30pm Monday to Friday</a:t>
              </a:r>
              <a:endParaRPr lang="id-ID" sz="1400" b="1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37" name="AutoShape 4" descr="Image result for itunes circ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AutoShape 6" descr="Image result for itunes circ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AutoShape 8" descr="Image result for itunes circl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AutoShape 10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12" descr="https://vignette.wikia.nocookie.net/meghan-trainer/images/5/56/ITunes_and_Apple_Music_circle.png/revision/latest?cb=2017030506271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AutoShape 16" descr="Image result for facebook circl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AutoShape 18" descr="Image result for facebook circl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5076055" y="2091658"/>
            <a:ext cx="3704724" cy="2136276"/>
            <a:chOff x="5209147" y="1893736"/>
            <a:chExt cx="4054677" cy="2338071"/>
          </a:xfrm>
        </p:grpSpPr>
        <p:sp>
          <p:nvSpPr>
            <p:cNvPr id="33" name="Rectangle 32"/>
            <p:cNvSpPr/>
            <p:nvPr/>
          </p:nvSpPr>
          <p:spPr>
            <a:xfrm>
              <a:off x="5940151" y="2033836"/>
              <a:ext cx="1604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Trebuchet MS" panose="020B0603020202020204" pitchFamily="34" charset="0"/>
                </a:rPr>
                <a:t>@</a:t>
              </a:r>
              <a:r>
                <a:rPr lang="en-GB" sz="1400" dirty="0" err="1">
                  <a:latin typeface="Trebuchet MS" panose="020B0603020202020204" pitchFamily="34" charset="0"/>
                </a:rPr>
                <a:t>PHSOmbudsman</a:t>
              </a:r>
              <a:endParaRPr lang="en-GB" sz="1400" dirty="0">
                <a:latin typeface="Trebuchet MS" panose="020B0603020202020204" pitchFamily="34" charset="0"/>
              </a:endParaRPr>
            </a:p>
          </p:txBody>
        </p:sp>
        <p:grpSp>
          <p:nvGrpSpPr>
            <p:cNvPr id="34" name="Group 31004"/>
            <p:cNvGrpSpPr/>
            <p:nvPr/>
          </p:nvGrpSpPr>
          <p:grpSpPr>
            <a:xfrm>
              <a:off x="5328115" y="1893736"/>
              <a:ext cx="561886" cy="561884"/>
              <a:chOff x="0" y="-119132"/>
              <a:chExt cx="980686" cy="980679"/>
            </a:xfrm>
          </p:grpSpPr>
          <p:sp>
            <p:nvSpPr>
              <p:cNvPr id="35" name="Shape 31002"/>
              <p:cNvSpPr/>
              <p:nvPr/>
            </p:nvSpPr>
            <p:spPr>
              <a:xfrm>
                <a:off x="0" y="-119132"/>
                <a:ext cx="980686" cy="98067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16" tIns="10716" rIns="10716" bIns="10716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44"/>
              </a:p>
            </p:txBody>
          </p:sp>
          <p:sp>
            <p:nvSpPr>
              <p:cNvPr id="36" name="Shape 31003"/>
              <p:cNvSpPr/>
              <p:nvPr/>
            </p:nvSpPr>
            <p:spPr>
              <a:xfrm>
                <a:off x="204722" y="153945"/>
                <a:ext cx="571241" cy="464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7"/>
                    </a:moveTo>
                    <a:cubicBezTo>
                      <a:pt x="20807" y="2990"/>
                      <a:pt x="19951" y="3284"/>
                      <a:pt x="19056" y="3415"/>
                    </a:cubicBezTo>
                    <a:cubicBezTo>
                      <a:pt x="19970" y="2740"/>
                      <a:pt x="20672" y="1672"/>
                      <a:pt x="21004" y="398"/>
                    </a:cubicBezTo>
                    <a:cubicBezTo>
                      <a:pt x="20148" y="1023"/>
                      <a:pt x="19198" y="1476"/>
                      <a:pt x="18190" y="1722"/>
                    </a:cubicBezTo>
                    <a:cubicBezTo>
                      <a:pt x="17381" y="661"/>
                      <a:pt x="16229" y="0"/>
                      <a:pt x="14955" y="0"/>
                    </a:cubicBezTo>
                    <a:cubicBezTo>
                      <a:pt x="12506" y="0"/>
                      <a:pt x="10523" y="2442"/>
                      <a:pt x="10523" y="5452"/>
                    </a:cubicBezTo>
                    <a:cubicBezTo>
                      <a:pt x="10523" y="5879"/>
                      <a:pt x="10561" y="6296"/>
                      <a:pt x="10637" y="6696"/>
                    </a:cubicBezTo>
                    <a:cubicBezTo>
                      <a:pt x="6955" y="6468"/>
                      <a:pt x="3689" y="4297"/>
                      <a:pt x="1503" y="996"/>
                    </a:cubicBezTo>
                    <a:cubicBezTo>
                      <a:pt x="1120" y="1802"/>
                      <a:pt x="904" y="2740"/>
                      <a:pt x="904" y="3738"/>
                    </a:cubicBezTo>
                    <a:cubicBezTo>
                      <a:pt x="904" y="5631"/>
                      <a:pt x="1686" y="7300"/>
                      <a:pt x="2873" y="8278"/>
                    </a:cubicBezTo>
                    <a:cubicBezTo>
                      <a:pt x="2148" y="8250"/>
                      <a:pt x="1465" y="8004"/>
                      <a:pt x="866" y="7594"/>
                    </a:cubicBezTo>
                    <a:cubicBezTo>
                      <a:pt x="866" y="7618"/>
                      <a:pt x="866" y="7640"/>
                      <a:pt x="866" y="7664"/>
                    </a:cubicBezTo>
                    <a:cubicBezTo>
                      <a:pt x="866" y="10306"/>
                      <a:pt x="2394" y="12509"/>
                      <a:pt x="4422" y="13010"/>
                    </a:cubicBezTo>
                    <a:cubicBezTo>
                      <a:pt x="4051" y="13135"/>
                      <a:pt x="3658" y="13202"/>
                      <a:pt x="3254" y="13202"/>
                    </a:cubicBezTo>
                    <a:cubicBezTo>
                      <a:pt x="2969" y="13202"/>
                      <a:pt x="2691" y="13169"/>
                      <a:pt x="2420" y="13105"/>
                    </a:cubicBezTo>
                    <a:cubicBezTo>
                      <a:pt x="2986" y="15271"/>
                      <a:pt x="4622" y="16848"/>
                      <a:pt x="6561" y="16892"/>
                    </a:cubicBezTo>
                    <a:cubicBezTo>
                      <a:pt x="5045" y="18356"/>
                      <a:pt x="3133" y="19225"/>
                      <a:pt x="1056" y="19225"/>
                    </a:cubicBezTo>
                    <a:cubicBezTo>
                      <a:pt x="698" y="19225"/>
                      <a:pt x="345" y="19202"/>
                      <a:pt x="0" y="19151"/>
                    </a:cubicBezTo>
                    <a:cubicBezTo>
                      <a:pt x="1961" y="20697"/>
                      <a:pt x="4289" y="21600"/>
                      <a:pt x="6793" y="21600"/>
                    </a:cubicBezTo>
                    <a:cubicBezTo>
                      <a:pt x="14942" y="21600"/>
                      <a:pt x="19402" y="13290"/>
                      <a:pt x="19402" y="6084"/>
                    </a:cubicBezTo>
                    <a:cubicBezTo>
                      <a:pt x="19402" y="5847"/>
                      <a:pt x="19396" y="5613"/>
                      <a:pt x="19389" y="5379"/>
                    </a:cubicBezTo>
                    <a:cubicBezTo>
                      <a:pt x="20256" y="4610"/>
                      <a:pt x="21006" y="3650"/>
                      <a:pt x="21600" y="2557"/>
                    </a:cubicBezTo>
                    <a:cubicBezTo>
                      <a:pt x="21600" y="2557"/>
                      <a:pt x="21600" y="2557"/>
                      <a:pt x="21600" y="2557"/>
                    </a:cubicBezTo>
                    <a:close/>
                  </a:path>
                </a:pathLst>
              </a:custGeom>
              <a:solidFill>
                <a:srgbClr val="F4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16" tIns="10716" rIns="10716" bIns="10716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44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712960" y="3774185"/>
              <a:ext cx="2550864" cy="336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latin typeface="Trebuchet MS" panose="020B0603020202020204" pitchFamily="34" charset="0"/>
                </a:rPr>
                <a:t>Radio Ombudsman Podcast</a:t>
              </a:r>
              <a:endParaRPr lang="en-GB" sz="1400" dirty="0">
                <a:latin typeface="Trebuchet MS" panose="020B060302020202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328115" y="3625032"/>
              <a:ext cx="1305812" cy="606775"/>
              <a:chOff x="5259858" y="3895458"/>
              <a:chExt cx="1305812" cy="606775"/>
            </a:xfrm>
          </p:grpSpPr>
          <p:pic>
            <p:nvPicPr>
              <p:cNvPr id="1026" name="Picture 2" descr="Image result for soundcloud circle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858" y="3895458"/>
                <a:ext cx="561887" cy="561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798" y="3915361"/>
                <a:ext cx="586872" cy="586872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6047055" y="2656811"/>
              <a:ext cx="2629402" cy="572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400" dirty="0" smtClean="0">
                  <a:latin typeface="Trebuchet MS" panose="020B0603020202020204" pitchFamily="34" charset="0"/>
                </a:rPr>
                <a:t>Parliamentary and </a:t>
              </a:r>
              <a:r>
                <a:rPr lang="en-GB" sz="1400" dirty="0">
                  <a:latin typeface="Trebuchet MS" panose="020B0603020202020204" pitchFamily="34" charset="0"/>
                </a:rPr>
                <a:t>Health Service Ombudsman</a:t>
              </a:r>
            </a:p>
          </p:txBody>
        </p:sp>
        <p:pic>
          <p:nvPicPr>
            <p:cNvPr id="1038" name="Picture 14" descr="Image result for linkedin circl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147" y="2618257"/>
              <a:ext cx="743763" cy="743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339502"/>
            <a:ext cx="7931224" cy="857250"/>
          </a:xfrm>
        </p:spPr>
        <p:txBody>
          <a:bodyPr/>
          <a:lstStyle/>
          <a:p>
            <a:r>
              <a:rPr lang="en-US" dirty="0" smtClean="0">
                <a:solidFill>
                  <a:srgbClr val="4173B0"/>
                </a:solidFill>
              </a:rPr>
              <a:t>Overview</a:t>
            </a:r>
            <a:endParaRPr lang="en-GB" dirty="0">
              <a:solidFill>
                <a:srgbClr val="4173B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87180" y="1823106"/>
            <a:ext cx="4932040" cy="1815084"/>
          </a:xfrm>
        </p:spPr>
        <p:txBody>
          <a:bodyPr>
            <a:noAutofit/>
          </a:bodyPr>
          <a:lstStyle/>
          <a:p>
            <a:pPr>
              <a:buClr>
                <a:srgbClr val="4173B0"/>
              </a:buClr>
            </a:pPr>
            <a:r>
              <a:rPr lang="en-US" sz="1600" b="1" dirty="0" smtClean="0"/>
              <a:t>PHSO’s role </a:t>
            </a:r>
            <a:r>
              <a:rPr lang="en-US" sz="1600" b="1" dirty="0"/>
              <a:t>and strategy </a:t>
            </a:r>
            <a:endParaRPr lang="en-US" sz="1600" b="1" dirty="0" smtClean="0"/>
          </a:p>
          <a:p>
            <a:pPr>
              <a:buClr>
                <a:srgbClr val="4173B0"/>
              </a:buClr>
            </a:pPr>
            <a:r>
              <a:rPr lang="en-US" sz="1600" b="1" dirty="0" smtClean="0"/>
              <a:t>Improving PHSO’s service </a:t>
            </a:r>
            <a:r>
              <a:rPr lang="en-US" sz="1600" b="1" dirty="0"/>
              <a:t>to you </a:t>
            </a:r>
            <a:endParaRPr lang="en-US" sz="1600" b="1" dirty="0" smtClean="0"/>
          </a:p>
          <a:p>
            <a:pPr>
              <a:buClr>
                <a:srgbClr val="4173B0"/>
              </a:buClr>
            </a:pPr>
            <a:r>
              <a:rPr lang="en-US" sz="1600" b="1" dirty="0" smtClean="0"/>
              <a:t>PHSO’s casework </a:t>
            </a:r>
            <a:r>
              <a:rPr lang="en-US" sz="1600" b="1" dirty="0"/>
              <a:t>process </a:t>
            </a:r>
            <a:endParaRPr lang="en-US" sz="1600" b="1" dirty="0" smtClean="0"/>
          </a:p>
          <a:p>
            <a:pPr>
              <a:buClr>
                <a:srgbClr val="4173B0"/>
              </a:buClr>
            </a:pPr>
            <a:r>
              <a:rPr lang="en-US" sz="1600" b="1" dirty="0" smtClean="0"/>
              <a:t>Your </a:t>
            </a:r>
            <a:r>
              <a:rPr lang="en-US" sz="1600" b="1" dirty="0"/>
              <a:t>questions and feedback</a:t>
            </a:r>
            <a:endParaRPr lang="en-GB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585FF6-6A65-402F-BFBA-55D300FF34F9}" type="slidenum">
              <a:rPr lang="en-GB" smtClean="0"/>
              <a:t>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/>
          <a:stretch/>
        </p:blipFill>
        <p:spPr>
          <a:xfrm>
            <a:off x="827584" y="1419622"/>
            <a:ext cx="2957662" cy="26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10" y="238624"/>
            <a:ext cx="3467615" cy="647807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4173B0"/>
                </a:solidFill>
              </a:rPr>
              <a:t>The role of PHSO</a:t>
            </a:r>
            <a:endParaRPr lang="en-GB" sz="3200" b="1" dirty="0">
              <a:solidFill>
                <a:srgbClr val="4173B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40763" y="1286247"/>
            <a:ext cx="2820885" cy="701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smtClean="0"/>
              <a:t>Health </a:t>
            </a:r>
            <a:r>
              <a:rPr lang="en-GB" sz="1800" b="1" dirty="0"/>
              <a:t>Service </a:t>
            </a:r>
            <a:r>
              <a:rPr lang="en-GB" sz="1800" b="1" dirty="0" smtClean="0"/>
              <a:t>        </a:t>
            </a:r>
            <a:r>
              <a:rPr lang="en-GB" sz="1600" b="1" dirty="0" smtClean="0"/>
              <a:t>Commissioners</a:t>
            </a:r>
            <a:r>
              <a:rPr lang="en-GB" sz="1800" b="1" dirty="0" smtClean="0"/>
              <a:t> </a:t>
            </a:r>
            <a:r>
              <a:rPr lang="en-GB" sz="1800" b="1" dirty="0"/>
              <a:t>Act </a:t>
            </a:r>
            <a:r>
              <a:rPr lang="en-GB" sz="1800" b="1" dirty="0" smtClean="0"/>
              <a:t>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636" y="1247610"/>
            <a:ext cx="3162159" cy="722794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Parliamentary </a:t>
            </a:r>
            <a:r>
              <a:rPr lang="en-GB" b="1" dirty="0"/>
              <a:t>Commissioner Act 1967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 descr="G:\Communications Design\Images\Images formatted for Social media banners\Easy_read_forms_prom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9092"/>
          <a:stretch/>
        </p:blipFill>
        <p:spPr bwMode="auto">
          <a:xfrm>
            <a:off x="3286741" y="2666162"/>
            <a:ext cx="259228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7002626" y="2107440"/>
            <a:ext cx="897157" cy="846181"/>
          </a:xfrm>
          <a:prstGeom prst="ellipse">
            <a:avLst/>
          </a:prstGeom>
          <a:solidFill>
            <a:srgbClr val="29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dirty="0" smtClean="0"/>
              <a:t>88%</a:t>
            </a:r>
            <a:endParaRPr lang="en-GB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39553" y="1281894"/>
            <a:ext cx="2952327" cy="3078175"/>
          </a:xfrm>
          <a:prstGeom prst="rect">
            <a:avLst/>
          </a:prstGeom>
        </p:spPr>
        <p:txBody>
          <a:bodyPr lIns="68580" tIns="34290" rIns="68580" bIns="34290"/>
          <a:lstStyle>
            <a:lvl1pPr marL="342900" marR="0" indent="-3429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174A7C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marR="0" indent="-1778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2800">
                <a:solidFill>
                  <a:schemeClr val="tx1"/>
                </a:solidFill>
                <a:latin typeface="+mn-lt"/>
              </a:defRPr>
            </a:lvl2pPr>
            <a:lvl3pPr marL="1092200" marR="0" indent="-1778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>
                <a:solidFill>
                  <a:schemeClr val="tx1"/>
                </a:solidFill>
                <a:latin typeface="+mn-lt"/>
              </a:defRPr>
            </a:lvl3pPr>
            <a:lvl4pPr marL="1524000" marR="0" indent="-1524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1981200" marR="0" indent="-1524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pPr marL="0" indent="0">
              <a:buNone/>
            </a:pPr>
            <a:r>
              <a:rPr lang="en-GB" kern="0" dirty="0"/>
              <a:t>              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348349" y="2112699"/>
            <a:ext cx="882282" cy="846181"/>
          </a:xfrm>
          <a:prstGeom prst="ellipse">
            <a:avLst/>
          </a:prstGeom>
          <a:solidFill>
            <a:srgbClr val="6C2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dirty="0" smtClean="0"/>
              <a:t>12%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316554" y="3216769"/>
            <a:ext cx="2205608" cy="500137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Investigations about the NHS in England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353" y="3216769"/>
            <a:ext cx="1896012" cy="931024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400" dirty="0">
                <a:latin typeface="Trebuchet MS" panose="020B0603020202020204" pitchFamily="34" charset="0"/>
              </a:rPr>
              <a:t>Investigations about UK government departments and public organisations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129" y="1024093"/>
            <a:ext cx="1498104" cy="1226271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3502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7" y="429878"/>
            <a:ext cx="7931224" cy="86409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4173B0"/>
                </a:solidFill>
              </a:rPr>
              <a:t>Strategic plan 2018-2021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E614-C491-4362-BA9B-8384BC497E1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203598"/>
            <a:ext cx="69066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339501"/>
            <a:ext cx="5256584" cy="764883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solidFill>
                  <a:srgbClr val="4173B0"/>
                </a:solidFill>
              </a:rPr>
              <a:t>Listening and improving </a:t>
            </a:r>
            <a:r>
              <a:rPr lang="en-GB" sz="3200" b="1" dirty="0" smtClean="0">
                <a:solidFill>
                  <a:srgbClr val="4173B0"/>
                </a:solidFill>
              </a:rPr>
              <a:t>the PHSO service</a:t>
            </a:r>
            <a:endParaRPr lang="en-GB" sz="3200" b="1" dirty="0">
              <a:solidFill>
                <a:srgbClr val="4173B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959933"/>
            <a:ext cx="3960440" cy="2477647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7107"/>
            <a:ext cx="3037452" cy="22176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429" y="1491630"/>
            <a:ext cx="2639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Trebuchet MS" panose="020B0603020202020204" pitchFamily="34" charset="0"/>
              </a:rPr>
              <a:t>Dedicated website </a:t>
            </a:r>
            <a:r>
              <a:rPr lang="en-GB" sz="1400" b="1" dirty="0" smtClean="0">
                <a:latin typeface="Trebuchet MS" panose="020B0603020202020204" pitchFamily="34" charset="0"/>
              </a:rPr>
              <a:t>area</a:t>
            </a:r>
            <a:endParaRPr lang="en-GB" sz="1400" b="1" dirty="0">
              <a:latin typeface="Trebuchet MS" panose="020B0603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E614-C491-4362-BA9B-8384BC497E1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90997" y="1491630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Trebuchet MS" panose="020B0603020202020204" pitchFamily="34" charset="0"/>
              </a:rPr>
              <a:t>The Liaison Team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8161" y="4305598"/>
            <a:ext cx="378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Trebuchet MS" panose="020B0603020202020204" pitchFamily="34" charset="0"/>
              </a:rPr>
              <a:t>Email</a:t>
            </a:r>
            <a:endParaRPr lang="en-GB" sz="1200" dirty="0">
              <a:latin typeface="Trebuchet MS" panose="020B0603020202020204" pitchFamily="34" charset="0"/>
            </a:endParaRPr>
          </a:p>
          <a:p>
            <a:r>
              <a:rPr lang="en-GB" sz="1100" dirty="0" smtClean="0">
                <a:latin typeface="Trebuchet MS" panose="020B0603020202020204" pitchFamily="34" charset="0"/>
              </a:rPr>
              <a:t>liaisonmanagers@ombudsman.org.uk</a:t>
            </a:r>
            <a:endParaRPr lang="en-GB" sz="1100" dirty="0">
              <a:latin typeface="Trebuchet MS" panose="020B0603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00609" y="4318631"/>
            <a:ext cx="428628" cy="428628"/>
            <a:chOff x="5500609" y="4318631"/>
            <a:chExt cx="428628" cy="428628"/>
          </a:xfrm>
        </p:grpSpPr>
        <p:sp>
          <p:nvSpPr>
            <p:cNvPr id="11" name="Rounded Rectangle 10"/>
            <p:cNvSpPr/>
            <p:nvPr/>
          </p:nvSpPr>
          <p:spPr>
            <a:xfrm>
              <a:off x="5500609" y="4318631"/>
              <a:ext cx="428628" cy="428628"/>
            </a:xfrm>
            <a:prstGeom prst="roundRect">
              <a:avLst>
                <a:gd name="adj" fmla="val 453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353"/>
            <p:cNvSpPr>
              <a:spLocks noEditPoints="1"/>
            </p:cNvSpPr>
            <p:nvPr/>
          </p:nvSpPr>
          <p:spPr bwMode="auto">
            <a:xfrm>
              <a:off x="5615450" y="4449057"/>
              <a:ext cx="198946" cy="167775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72" y="2"/>
                </a:cxn>
                <a:cxn ang="0">
                  <a:pos x="1" y="44"/>
                </a:cxn>
                <a:cxn ang="0">
                  <a:pos x="0" y="46"/>
                </a:cxn>
                <a:cxn ang="0">
                  <a:pos x="0" y="122"/>
                </a:cxn>
                <a:cxn ang="0">
                  <a:pos x="6" y="128"/>
                </a:cxn>
                <a:cxn ang="0">
                  <a:pos x="146" y="128"/>
                </a:cxn>
                <a:cxn ang="0">
                  <a:pos x="152" y="122"/>
                </a:cxn>
                <a:cxn ang="0">
                  <a:pos x="152" y="46"/>
                </a:cxn>
                <a:cxn ang="0">
                  <a:pos x="151" y="44"/>
                </a:cxn>
                <a:cxn ang="0">
                  <a:pos x="80" y="2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6" y="4"/>
                </a:cxn>
                <a:cxn ang="0">
                  <a:pos x="78" y="5"/>
                </a:cxn>
                <a:cxn ang="0">
                  <a:pos x="78" y="5"/>
                </a:cxn>
                <a:cxn ang="0">
                  <a:pos x="147" y="47"/>
                </a:cxn>
                <a:cxn ang="0">
                  <a:pos x="97" y="76"/>
                </a:cxn>
                <a:cxn ang="0">
                  <a:pos x="96" y="79"/>
                </a:cxn>
                <a:cxn ang="0">
                  <a:pos x="98" y="80"/>
                </a:cxn>
                <a:cxn ang="0">
                  <a:pos x="99" y="80"/>
                </a:cxn>
                <a:cxn ang="0">
                  <a:pos x="148" y="51"/>
                </a:cxn>
                <a:cxn ang="0">
                  <a:pos x="148" y="122"/>
                </a:cxn>
                <a:cxn ang="0">
                  <a:pos x="80" y="77"/>
                </a:cxn>
                <a:cxn ang="0">
                  <a:pos x="72" y="76"/>
                </a:cxn>
                <a:cxn ang="0">
                  <a:pos x="4" y="122"/>
                </a:cxn>
                <a:cxn ang="0">
                  <a:pos x="4" y="51"/>
                </a:cxn>
                <a:cxn ang="0">
                  <a:pos x="53" y="80"/>
                </a:cxn>
                <a:cxn ang="0">
                  <a:pos x="54" y="80"/>
                </a:cxn>
                <a:cxn ang="0">
                  <a:pos x="56" y="79"/>
                </a:cxn>
                <a:cxn ang="0">
                  <a:pos x="55" y="76"/>
                </a:cxn>
                <a:cxn ang="0">
                  <a:pos x="5" y="47"/>
                </a:cxn>
                <a:cxn ang="0">
                  <a:pos x="74" y="5"/>
                </a:cxn>
                <a:cxn ang="0">
                  <a:pos x="144" y="124"/>
                </a:cxn>
                <a:cxn ang="0">
                  <a:pos x="8" y="124"/>
                </a:cxn>
                <a:cxn ang="0">
                  <a:pos x="74" y="80"/>
                </a:cxn>
                <a:cxn ang="0">
                  <a:pos x="78" y="80"/>
                </a:cxn>
                <a:cxn ang="0">
                  <a:pos x="144" y="124"/>
                </a:cxn>
              </a:cxnLst>
              <a:rect l="0" t="0" r="r" b="b"/>
              <a:pathLst>
                <a:path w="152" h="128">
                  <a:moveTo>
                    <a:pt x="80" y="2"/>
                  </a:moveTo>
                  <a:cubicBezTo>
                    <a:pt x="78" y="0"/>
                    <a:pt x="74" y="0"/>
                    <a:pt x="72" y="2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9" y="128"/>
                    <a:pt x="152" y="125"/>
                    <a:pt x="152" y="122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5"/>
                    <a:pt x="152" y="45"/>
                    <a:pt x="151" y="44"/>
                  </a:cubicBezTo>
                  <a:lnTo>
                    <a:pt x="80" y="2"/>
                  </a:ln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5" y="4"/>
                    <a:pt x="75" y="4"/>
                    <a:pt x="76" y="4"/>
                  </a:cubicBezTo>
                  <a:cubicBezTo>
                    <a:pt x="77" y="4"/>
                    <a:pt x="77" y="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7" y="80"/>
                    <a:pt x="97" y="80"/>
                    <a:pt x="98" y="80"/>
                  </a:cubicBezTo>
                  <a:cubicBezTo>
                    <a:pt x="98" y="80"/>
                    <a:pt x="99" y="80"/>
                    <a:pt x="99" y="8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8" y="75"/>
                    <a:pt x="74" y="75"/>
                    <a:pt x="72" y="7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80"/>
                    <a:pt x="54" y="80"/>
                    <a:pt x="54" y="80"/>
                  </a:cubicBezTo>
                  <a:cubicBezTo>
                    <a:pt x="55" y="80"/>
                    <a:pt x="55" y="80"/>
                    <a:pt x="56" y="79"/>
                  </a:cubicBezTo>
                  <a:cubicBezTo>
                    <a:pt x="56" y="78"/>
                    <a:pt x="56" y="77"/>
                    <a:pt x="55" y="76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74" y="5"/>
                  </a:lnTo>
                  <a:close/>
                  <a:moveTo>
                    <a:pt x="144" y="124"/>
                  </a:moveTo>
                  <a:cubicBezTo>
                    <a:pt x="8" y="124"/>
                    <a:pt x="8" y="124"/>
                    <a:pt x="8" y="12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79"/>
                    <a:pt x="77" y="79"/>
                    <a:pt x="78" y="80"/>
                  </a:cubicBezTo>
                  <a:lnTo>
                    <a:pt x="144" y="12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2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80" y="267494"/>
            <a:ext cx="547241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rgbClr val="4173B0"/>
                </a:solidFill>
              </a:rPr>
              <a:t>Listening and improving our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9780" y="1586299"/>
            <a:ext cx="4087898" cy="2785651"/>
          </a:xfrm>
        </p:spPr>
        <p:txBody>
          <a:bodyPr>
            <a:normAutofit lnSpcReduction="10000"/>
          </a:bodyPr>
          <a:lstStyle/>
          <a:p>
            <a:r>
              <a:rPr lang="en-GB" sz="1600" b="1" dirty="0" smtClean="0"/>
              <a:t>Dedicated </a:t>
            </a:r>
            <a:r>
              <a:rPr lang="en-GB" sz="1600" b="1" dirty="0"/>
              <a:t>area for organisations on </a:t>
            </a:r>
            <a:r>
              <a:rPr lang="en-GB" sz="1600" b="1" dirty="0" smtClean="0"/>
              <a:t>the PHSO website</a:t>
            </a:r>
          </a:p>
          <a:p>
            <a:endParaRPr lang="en-GB" sz="1600" b="1" dirty="0" smtClean="0"/>
          </a:p>
          <a:p>
            <a:pPr marL="285750" indent="-285750">
              <a:buClr>
                <a:srgbClr val="4173B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Tips </a:t>
            </a:r>
            <a:r>
              <a:rPr lang="en-GB" sz="1600" dirty="0"/>
              <a:t>on good complaint </a:t>
            </a:r>
            <a:r>
              <a:rPr lang="en-GB" sz="1600" dirty="0" smtClean="0"/>
              <a:t>handling</a:t>
            </a:r>
          </a:p>
          <a:p>
            <a:pPr marL="285750" indent="-285750">
              <a:buClr>
                <a:srgbClr val="4173B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Action </a:t>
            </a:r>
            <a:r>
              <a:rPr lang="en-GB" sz="1600" dirty="0"/>
              <a:t>plan </a:t>
            </a:r>
            <a:r>
              <a:rPr lang="en-GB" sz="1600" dirty="0" smtClean="0"/>
              <a:t>template</a:t>
            </a:r>
            <a:endParaRPr lang="en-GB" sz="1600" dirty="0"/>
          </a:p>
          <a:p>
            <a:pPr marL="285750" indent="-285750">
              <a:buClr>
                <a:srgbClr val="4173B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Service Model Policy and guidance</a:t>
            </a:r>
          </a:p>
          <a:p>
            <a:pPr marL="285750" indent="-285750">
              <a:buClr>
                <a:srgbClr val="4173B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Guidance </a:t>
            </a:r>
            <a:r>
              <a:rPr lang="en-GB" sz="1600" dirty="0"/>
              <a:t>on financial </a:t>
            </a:r>
            <a:r>
              <a:rPr lang="en-GB" sz="1600" dirty="0" smtClean="0"/>
              <a:t>remedy</a:t>
            </a:r>
          </a:p>
          <a:p>
            <a:pPr marL="285750" indent="-285750">
              <a:buClr>
                <a:srgbClr val="4173B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Ombudsman’s Clinical </a:t>
            </a:r>
            <a:r>
              <a:rPr lang="en-GB" sz="1600" dirty="0" smtClean="0"/>
              <a:t>Standard</a:t>
            </a:r>
          </a:p>
          <a:p>
            <a:pPr marL="285750" indent="-285750">
              <a:buClr>
                <a:srgbClr val="4173B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Resolving complaints and claims</a:t>
            </a:r>
          </a:p>
          <a:p>
            <a:pPr marL="285750" indent="-285750">
              <a:buClr>
                <a:srgbClr val="4173B0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Survey of our service to organisations</a:t>
            </a:r>
            <a:endParaRPr lang="en-GB" sz="1800" dirty="0">
              <a:latin typeface="Trebuchet MS" panose="020B0603020202020204" pitchFamily="34" charset="0"/>
            </a:endParaRPr>
          </a:p>
          <a:p>
            <a:pPr marL="1695450" lvl="5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7" y="1578899"/>
            <a:ext cx="1991863" cy="2750437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E614-C491-4362-BA9B-8384BC497E1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578899"/>
            <a:ext cx="1947902" cy="2750437"/>
          </a:xfrm>
          <a:prstGeom prst="rect">
            <a:avLst/>
          </a:prstGeom>
          <a:ln w="3175">
            <a:solidFill>
              <a:srgbClr val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853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35" y="267494"/>
            <a:ext cx="6336704" cy="1080120"/>
          </a:xfrm>
        </p:spPr>
        <p:txBody>
          <a:bodyPr/>
          <a:lstStyle/>
          <a:p>
            <a:r>
              <a:rPr lang="en-GB" sz="3200" dirty="0">
                <a:solidFill>
                  <a:srgbClr val="4173B0"/>
                </a:solidFill>
              </a:rPr>
              <a:t>NHS Complaints</a:t>
            </a:r>
            <a:r>
              <a:rPr lang="en-GB" dirty="0">
                <a:solidFill>
                  <a:srgbClr val="4173B0"/>
                </a:solidFill>
              </a:rPr>
              <a:t/>
            </a:r>
            <a:br>
              <a:rPr lang="en-GB" dirty="0">
                <a:solidFill>
                  <a:srgbClr val="4173B0"/>
                </a:solidFill>
              </a:rPr>
            </a:br>
            <a:r>
              <a:rPr lang="en-GB" sz="2400" b="0" dirty="0" smtClean="0">
                <a:solidFill>
                  <a:srgbClr val="4173B0"/>
                </a:solidFill>
              </a:rPr>
              <a:t>Second </a:t>
            </a:r>
            <a:r>
              <a:rPr lang="en-GB" sz="2400" b="0" dirty="0">
                <a:solidFill>
                  <a:srgbClr val="4173B0"/>
                </a:solidFill>
              </a:rPr>
              <a:t>and final stage - Ombudsman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3235" y="2787774"/>
            <a:ext cx="792003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/>
              <a:t>Under Regulation </a:t>
            </a:r>
            <a:r>
              <a:rPr lang="en-GB" sz="1600" b="1" dirty="0"/>
              <a:t>14(2)(c) and Regulation 14(2)(d), the local response must tell the complainant of their right to take the complaint to the </a:t>
            </a:r>
            <a:r>
              <a:rPr lang="en-GB" sz="1600" b="1" dirty="0" smtClean="0"/>
              <a:t>Ombudsman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i="1" dirty="0"/>
              <a:t>The Local Authority Social Services and National Health Service Complaints (England) Regulations 2009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707654"/>
            <a:ext cx="218206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2408" y="1320995"/>
            <a:ext cx="5760641" cy="716657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4173B0"/>
                </a:solidFill>
              </a:rPr>
              <a:t>PHSO’s casework process:</a:t>
            </a:r>
            <a:br>
              <a:rPr lang="en-GB" sz="3200" b="1" dirty="0" smtClean="0">
                <a:solidFill>
                  <a:srgbClr val="4173B0"/>
                </a:solidFill>
              </a:rPr>
            </a:br>
            <a:r>
              <a:rPr lang="en-GB" sz="3200" b="1" dirty="0" smtClean="0">
                <a:solidFill>
                  <a:srgbClr val="4173B0"/>
                </a:solidFill>
              </a:rPr>
              <a:t>Assessment</a:t>
            </a:r>
            <a:endParaRPr lang="en-GB" sz="3200" b="1" dirty="0">
              <a:solidFill>
                <a:srgbClr val="4173B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79912" y="2427734"/>
            <a:ext cx="5184576" cy="2069165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4173B0"/>
              </a:buClr>
            </a:pPr>
            <a:r>
              <a:rPr lang="en-GB" sz="8800" b="1" dirty="0" smtClean="0"/>
              <a:t>PHSO casework staff </a:t>
            </a:r>
            <a:r>
              <a:rPr lang="en-GB" sz="8800" b="1" dirty="0"/>
              <a:t>consider</a:t>
            </a:r>
            <a:r>
              <a:rPr lang="en-GB" sz="8800" b="1" dirty="0" smtClean="0"/>
              <a:t>:</a:t>
            </a:r>
            <a:endParaRPr lang="en-GB" sz="8000" dirty="0" smtClean="0"/>
          </a:p>
          <a:p>
            <a:pPr lvl="1">
              <a:buClr>
                <a:srgbClr val="4173B0"/>
              </a:buClr>
            </a:pPr>
            <a:r>
              <a:rPr lang="en-GB" sz="7700" dirty="0" smtClean="0"/>
              <a:t>Can </a:t>
            </a:r>
            <a:r>
              <a:rPr lang="en-GB" sz="7700" dirty="0"/>
              <a:t>we investigate</a:t>
            </a:r>
            <a:r>
              <a:rPr lang="en-GB" sz="7700" dirty="0" smtClean="0"/>
              <a:t>?</a:t>
            </a:r>
            <a:endParaRPr lang="en-GB" sz="7700" dirty="0"/>
          </a:p>
          <a:p>
            <a:pPr lvl="1">
              <a:buClr>
                <a:srgbClr val="4173B0"/>
              </a:buClr>
            </a:pPr>
            <a:r>
              <a:rPr lang="en-GB" sz="7700" dirty="0" smtClean="0"/>
              <a:t>Should </a:t>
            </a:r>
            <a:r>
              <a:rPr lang="en-GB" sz="7700" dirty="0"/>
              <a:t>we investigate</a:t>
            </a:r>
            <a:r>
              <a:rPr lang="en-GB" sz="7700" dirty="0" smtClean="0"/>
              <a:t>?</a:t>
            </a:r>
          </a:p>
          <a:p>
            <a:pPr lvl="1">
              <a:buClr>
                <a:srgbClr val="4173B0"/>
              </a:buClr>
            </a:pPr>
            <a:r>
              <a:rPr lang="en-GB" sz="7700" dirty="0" smtClean="0"/>
              <a:t>Is there a case to answer?</a:t>
            </a:r>
          </a:p>
          <a:p>
            <a:pPr lvl="1">
              <a:buClr>
                <a:srgbClr val="4173B0"/>
              </a:buClr>
            </a:pPr>
            <a:r>
              <a:rPr lang="en-GB" sz="7700" dirty="0" smtClean="0"/>
              <a:t>Can we resolve it now?</a:t>
            </a:r>
          </a:p>
          <a:p>
            <a:pPr lvl="1">
              <a:buClr>
                <a:srgbClr val="4173B0"/>
              </a:buClr>
            </a:pPr>
            <a:r>
              <a:rPr lang="en-GB" sz="7700" dirty="0" smtClean="0"/>
              <a:t>Proposal to investigate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E614-C491-4362-BA9B-8384BC497E1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3492" r="32494" b="2474"/>
          <a:stretch/>
        </p:blipFill>
        <p:spPr>
          <a:xfrm>
            <a:off x="323528" y="-5186"/>
            <a:ext cx="3096344" cy="51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339502"/>
            <a:ext cx="4896544" cy="85725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4173B0"/>
                </a:solidFill>
              </a:rPr>
              <a:t>PHSO casework process:</a:t>
            </a:r>
            <a:br>
              <a:rPr lang="en-GB" sz="3200" b="1" dirty="0" smtClean="0">
                <a:solidFill>
                  <a:srgbClr val="4173B0"/>
                </a:solidFill>
              </a:rPr>
            </a:br>
            <a:r>
              <a:rPr lang="en-GB" sz="3200" b="1" dirty="0" smtClean="0">
                <a:solidFill>
                  <a:srgbClr val="4173B0"/>
                </a:solidFill>
              </a:rPr>
              <a:t>Investigation</a:t>
            </a:r>
            <a:endParaRPr lang="en-GB" sz="3200" b="1" dirty="0">
              <a:solidFill>
                <a:srgbClr val="4173B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78327" y="1635645"/>
            <a:ext cx="4823816" cy="2379687"/>
          </a:xfrm>
        </p:spPr>
        <p:txBody>
          <a:bodyPr>
            <a:normAutofit/>
          </a:bodyPr>
          <a:lstStyle/>
          <a:p>
            <a:pPr>
              <a:buClr>
                <a:srgbClr val="4173B0"/>
              </a:buClr>
            </a:pPr>
            <a:r>
              <a:rPr lang="en-GB" sz="1600" b="1" dirty="0"/>
              <a:t>How we gather </a:t>
            </a:r>
            <a:r>
              <a:rPr lang="en-GB" sz="1600" b="1" dirty="0" smtClean="0"/>
              <a:t>evidence</a:t>
            </a:r>
            <a:endParaRPr lang="en-GB" sz="1600" b="1" dirty="0"/>
          </a:p>
          <a:p>
            <a:pPr lvl="1">
              <a:buClr>
                <a:srgbClr val="4173B0"/>
              </a:buClr>
            </a:pPr>
            <a:r>
              <a:rPr lang="en-GB" sz="1600" dirty="0" smtClean="0"/>
              <a:t>from </a:t>
            </a:r>
            <a:r>
              <a:rPr lang="en-GB" sz="1600" dirty="0"/>
              <a:t>both sides</a:t>
            </a:r>
          </a:p>
          <a:p>
            <a:pPr lvl="1">
              <a:buClr>
                <a:srgbClr val="4173B0"/>
              </a:buClr>
            </a:pPr>
            <a:r>
              <a:rPr lang="en-GB" sz="1600" dirty="0" smtClean="0"/>
              <a:t>early opportunity </a:t>
            </a:r>
            <a:r>
              <a:rPr lang="en-GB" sz="1600" dirty="0"/>
              <a:t>to tell us </a:t>
            </a:r>
            <a:r>
              <a:rPr lang="en-GB" sz="1600" dirty="0" smtClean="0"/>
              <a:t>what lay </a:t>
            </a:r>
            <a:r>
              <a:rPr lang="en-GB" sz="1600" dirty="0"/>
              <a:t>behind clinical decision </a:t>
            </a:r>
            <a:r>
              <a:rPr lang="en-GB" sz="1600" dirty="0" smtClean="0"/>
              <a:t>making</a:t>
            </a:r>
            <a:endParaRPr lang="en-GB" sz="1600" dirty="0"/>
          </a:p>
          <a:p>
            <a:pPr lvl="1">
              <a:buClr>
                <a:srgbClr val="4173B0"/>
              </a:buClr>
            </a:pPr>
            <a:r>
              <a:rPr lang="en-GB" sz="1600" dirty="0" smtClean="0"/>
              <a:t>clinical </a:t>
            </a:r>
            <a:r>
              <a:rPr lang="en-GB" sz="1600" dirty="0"/>
              <a:t>records</a:t>
            </a:r>
          </a:p>
          <a:p>
            <a:pPr lvl="1">
              <a:buClr>
                <a:srgbClr val="4173B0"/>
              </a:buClr>
            </a:pPr>
            <a:r>
              <a:rPr lang="en-GB" sz="1600" dirty="0" smtClean="0"/>
              <a:t>CCTV</a:t>
            </a:r>
            <a:r>
              <a:rPr lang="en-GB" sz="1600" dirty="0"/>
              <a:t>, phone records</a:t>
            </a:r>
          </a:p>
          <a:p>
            <a:pPr lvl="1">
              <a:buClr>
                <a:srgbClr val="4173B0"/>
              </a:buClr>
            </a:pPr>
            <a:r>
              <a:rPr lang="en-GB" sz="1600" dirty="0" smtClean="0"/>
              <a:t>witness statements/visits/interviews</a:t>
            </a:r>
            <a:endParaRPr lang="en-GB" sz="1600" dirty="0"/>
          </a:p>
          <a:p>
            <a:pPr>
              <a:buClr>
                <a:srgbClr val="4173B0"/>
              </a:buClr>
            </a:pPr>
            <a:r>
              <a:rPr lang="en-GB" sz="1600" b="1" dirty="0"/>
              <a:t>Professional/clinical advice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E614-C491-4362-BA9B-8384BC497E1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" y="1384473"/>
            <a:ext cx="3025328" cy="30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PowerPoint template - Wide Screen 16-9-2018-Light Blue 2019" id="{297F70CB-376A-4C77-973B-1A8A6CA0309B}" vid="{B5BFC116-E3CA-4E97-8947-0264C307BC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PHSO PowerPoint template - Wide Screen Light Blue 2019</Template>
  <TotalTime>53</TotalTime>
  <Words>383</Words>
  <Application>Microsoft Office PowerPoint</Application>
  <PresentationFormat>On-screen Show (16:9)</PresentationFormat>
  <Paragraphs>105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</vt:lpstr>
      <vt:lpstr>Trebuchet MS</vt:lpstr>
      <vt:lpstr>Office Theme</vt:lpstr>
      <vt:lpstr>Understanding the work of PHSO</vt:lpstr>
      <vt:lpstr>Overview</vt:lpstr>
      <vt:lpstr>The role of PHSO</vt:lpstr>
      <vt:lpstr>Strategic plan 2018-2021 </vt:lpstr>
      <vt:lpstr>Listening and improving the PHSO service</vt:lpstr>
      <vt:lpstr>Listening and improving our service</vt:lpstr>
      <vt:lpstr>NHS Complaints Second and final stage - Ombudsman</vt:lpstr>
      <vt:lpstr>PHSO’s casework process: Assessment</vt:lpstr>
      <vt:lpstr>PHSO casework process: Investigation</vt:lpstr>
      <vt:lpstr>PHSO casework process: Investigation</vt:lpstr>
      <vt:lpstr>Our casework process Investigation</vt:lpstr>
      <vt:lpstr>Feedback and questions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‘Getting it right first time’</dc:title>
  <dc:creator>Maloney James</dc:creator>
  <cp:lastModifiedBy>Tomlinson Linda</cp:lastModifiedBy>
  <cp:revision>12</cp:revision>
  <dcterms:created xsi:type="dcterms:W3CDTF">2019-04-15T14:59:23Z</dcterms:created>
  <dcterms:modified xsi:type="dcterms:W3CDTF">2019-04-17T11:28:49Z</dcterms:modified>
</cp:coreProperties>
</file>